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47"/>
  </p:notesMasterIdLst>
  <p:handoutMasterIdLst>
    <p:handoutMasterId r:id="rId48"/>
  </p:handoutMasterIdLst>
  <p:sldIdLst>
    <p:sldId id="257" r:id="rId2"/>
    <p:sldId id="258" r:id="rId3"/>
    <p:sldId id="262" r:id="rId4"/>
    <p:sldId id="279" r:id="rId5"/>
    <p:sldId id="287" r:id="rId6"/>
    <p:sldId id="286" r:id="rId7"/>
    <p:sldId id="319" r:id="rId8"/>
    <p:sldId id="320" r:id="rId9"/>
    <p:sldId id="327" r:id="rId10"/>
    <p:sldId id="322" r:id="rId11"/>
    <p:sldId id="288" r:id="rId12"/>
    <p:sldId id="268" r:id="rId13"/>
    <p:sldId id="269" r:id="rId14"/>
    <p:sldId id="267" r:id="rId15"/>
    <p:sldId id="270" r:id="rId16"/>
    <p:sldId id="271" r:id="rId17"/>
    <p:sldId id="277" r:id="rId18"/>
    <p:sldId id="264" r:id="rId19"/>
    <p:sldId id="326" r:id="rId20"/>
    <p:sldId id="263" r:id="rId21"/>
    <p:sldId id="284" r:id="rId22"/>
    <p:sldId id="289" r:id="rId23"/>
    <p:sldId id="281" r:id="rId24"/>
    <p:sldId id="312" r:id="rId25"/>
    <p:sldId id="314" r:id="rId26"/>
    <p:sldId id="315" r:id="rId27"/>
    <p:sldId id="316" r:id="rId28"/>
    <p:sldId id="324" r:id="rId29"/>
    <p:sldId id="313" r:id="rId30"/>
    <p:sldId id="278" r:id="rId31"/>
    <p:sldId id="282" r:id="rId32"/>
    <p:sldId id="280" r:id="rId33"/>
    <p:sldId id="325" r:id="rId34"/>
    <p:sldId id="290" r:id="rId35"/>
    <p:sldId id="291" r:id="rId36"/>
    <p:sldId id="318" r:id="rId37"/>
    <p:sldId id="299" r:id="rId38"/>
    <p:sldId id="261" r:id="rId39"/>
    <p:sldId id="317" r:id="rId40"/>
    <p:sldId id="272" r:id="rId41"/>
    <p:sldId id="273" r:id="rId42"/>
    <p:sldId id="274" r:id="rId43"/>
    <p:sldId id="285" r:id="rId44"/>
    <p:sldId id="311" r:id="rId45"/>
    <p:sldId id="328"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11" d="100"/>
          <a:sy n="111" d="100"/>
        </p:scale>
        <p:origin x="-161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6134"/>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9DD213C-7452-441F-B7EE-6893F68811D2}" type="datetimeFigureOut">
              <a:rPr lang="en-US" smtClean="0"/>
              <a:pPr/>
              <a:t>11/3/2011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B7A98BE-52A5-4CD8-B72C-84FBB6E3F619}" type="slidenum">
              <a:rPr lang="en-US" smtClean="0"/>
              <a:pPr/>
              <a:t>‹#›</a:t>
            </a:fld>
            <a:endParaRPr lang="en-US"/>
          </a:p>
        </p:txBody>
      </p:sp>
    </p:spTree>
    <p:extLst>
      <p:ext uri="{BB962C8B-B14F-4D97-AF65-F5344CB8AC3E}">
        <p14:creationId xmlns="" xmlns:p14="http://schemas.microsoft.com/office/powerpoint/2010/main" val="40254868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B9760E-FEB5-4B61-8B7D-1047985D2243}" type="datetimeFigureOut">
              <a:rPr lang="en-US" smtClean="0"/>
              <a:pPr/>
              <a:t>11/3/2011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DAF8AF-45CE-4B47-9E01-06352D0D8A5D}" type="slidenum">
              <a:rPr lang="en-US" smtClean="0"/>
              <a:pPr/>
              <a:t>‹#›</a:t>
            </a:fld>
            <a:endParaRPr lang="en-US"/>
          </a:p>
        </p:txBody>
      </p:sp>
    </p:spTree>
    <p:extLst>
      <p:ext uri="{BB962C8B-B14F-4D97-AF65-F5344CB8AC3E}">
        <p14:creationId xmlns="" xmlns:p14="http://schemas.microsoft.com/office/powerpoint/2010/main" val="2124945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DAF8AF-45CE-4B47-9E01-06352D0D8A5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DAF8AF-45CE-4B47-9E01-06352D0D8A5D}" type="slidenum">
              <a:rPr lang="en-US" smtClean="0"/>
              <a:pPr/>
              <a:t>7</a:t>
            </a:fld>
            <a:endParaRPr lang="en-US"/>
          </a:p>
        </p:txBody>
      </p:sp>
    </p:spTree>
    <p:extLst>
      <p:ext uri="{BB962C8B-B14F-4D97-AF65-F5344CB8AC3E}">
        <p14:creationId xmlns="" xmlns:p14="http://schemas.microsoft.com/office/powerpoint/2010/main" val="3040458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5941086C-5255-4047-B4C3-E75EF28DC15F}" type="slidenum">
              <a:rPr lang="en-US" smtClean="0"/>
              <a:pPr/>
              <a:t>15</a:t>
            </a:fld>
            <a:endParaRPr lang="en-US" dirty="0"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DAF8AF-45CE-4B47-9E01-06352D0D8A5D}" type="slidenum">
              <a:rPr lang="en-US" smtClean="0"/>
              <a:pPr/>
              <a:t>36</a:t>
            </a:fld>
            <a:endParaRPr lang="en-US"/>
          </a:p>
        </p:txBody>
      </p:sp>
    </p:spTree>
    <p:extLst>
      <p:ext uri="{BB962C8B-B14F-4D97-AF65-F5344CB8AC3E}">
        <p14:creationId xmlns="" xmlns:p14="http://schemas.microsoft.com/office/powerpoint/2010/main" val="2352546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E64768F-D0A1-4E06-97D9-1BE3CC5C2979}" type="slidenum">
              <a:rPr lang="en-US" smtClean="0"/>
              <a:pPr/>
              <a:t>43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151" name="Picture 31" descr="PPP_SMEDI_TLE_Female_Physician"/>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5122" name="Rectangle 2"/>
          <p:cNvSpPr>
            <a:spLocks noGrp="1" noChangeArrowheads="1"/>
          </p:cNvSpPr>
          <p:nvPr>
            <p:ph type="ctrTitle"/>
          </p:nvPr>
        </p:nvSpPr>
        <p:spPr>
          <a:xfrm>
            <a:off x="0" y="4648200"/>
            <a:ext cx="9144000" cy="1143000"/>
          </a:xfrm>
        </p:spPr>
        <p:txBody>
          <a:bodyPr/>
          <a:lstStyle>
            <a:lvl1pPr algn="ctr">
              <a:defRPr>
                <a:solidFill>
                  <a:srgbClr val="FFFFFF"/>
                </a:solidFill>
              </a:defRPr>
            </a:lvl1pPr>
          </a:lstStyle>
          <a:p>
            <a:pPr lvl="0"/>
            <a:r>
              <a:rPr lang="en-US" noProof="0" smtClean="0"/>
              <a:t>Click to edit Master title style</a:t>
            </a:r>
          </a:p>
        </p:txBody>
      </p:sp>
      <p:sp>
        <p:nvSpPr>
          <p:cNvPr id="5123" name="Rectangle 3"/>
          <p:cNvSpPr>
            <a:spLocks noGrp="1" noChangeArrowheads="1"/>
          </p:cNvSpPr>
          <p:nvPr>
            <p:ph type="subTitle" idx="1"/>
          </p:nvPr>
        </p:nvSpPr>
        <p:spPr>
          <a:xfrm>
            <a:off x="0" y="5867400"/>
            <a:ext cx="9144000" cy="685800"/>
          </a:xfrm>
        </p:spPr>
        <p:txBody>
          <a:bodyPr/>
          <a:lstStyle>
            <a:lvl1pPr marL="0" indent="0" algn="ctr">
              <a:buFontTx/>
              <a:buNone/>
              <a:defRPr/>
            </a:lvl1pPr>
          </a:lstStyle>
          <a:p>
            <a:pPr lvl="0"/>
            <a:r>
              <a:rPr lang="en-US" noProof="0" smtClean="0"/>
              <a:t>Click to edit Master subtitle style</a:t>
            </a:r>
          </a:p>
        </p:txBody>
      </p:sp>
      <p:sp>
        <p:nvSpPr>
          <p:cNvPr id="5143" name="Rectangle 23"/>
          <p:cNvSpPr>
            <a:spLocks noGrp="1" noChangeArrowheads="1"/>
          </p:cNvSpPr>
          <p:nvPr>
            <p:ph type="dt" sz="half" idx="2"/>
          </p:nvPr>
        </p:nvSpPr>
        <p:spPr/>
        <p:txBody>
          <a:bodyPr/>
          <a:lstStyle>
            <a:lvl1pPr>
              <a:defRPr/>
            </a:lvl1pPr>
          </a:lstStyle>
          <a:p>
            <a:fld id="{B3C3C2DF-4426-40F4-B91D-904E225D972E}" type="datetime1">
              <a:rPr lang="en-US" smtClean="0"/>
              <a:pPr/>
              <a:t>11/3/2011</a:t>
            </a:fld>
            <a:endParaRPr lang="en-US"/>
          </a:p>
        </p:txBody>
      </p:sp>
      <p:sp>
        <p:nvSpPr>
          <p:cNvPr id="5144" name="Rectangle 24"/>
          <p:cNvSpPr>
            <a:spLocks noGrp="1" noChangeArrowheads="1"/>
          </p:cNvSpPr>
          <p:nvPr>
            <p:ph type="ftr" sz="quarter" idx="3"/>
          </p:nvPr>
        </p:nvSpPr>
        <p:spPr/>
        <p:txBody>
          <a:bodyPr/>
          <a:lstStyle>
            <a:lvl1pPr>
              <a:defRPr/>
            </a:lvl1pPr>
          </a:lstStyle>
          <a:p>
            <a:endParaRPr lang="en-US"/>
          </a:p>
        </p:txBody>
      </p:sp>
      <p:sp>
        <p:nvSpPr>
          <p:cNvPr id="5145" name="Rectangle 25"/>
          <p:cNvSpPr>
            <a:spLocks noGrp="1" noChangeArrowheads="1"/>
          </p:cNvSpPr>
          <p:nvPr>
            <p:ph type="sldNum" sz="quarter" idx="4"/>
          </p:nvPr>
        </p:nvSpPr>
        <p:spPr/>
        <p:txBody>
          <a:bodyPr/>
          <a:lstStyle>
            <a:lvl1pPr>
              <a:defRPr/>
            </a:lvl1pPr>
          </a:lstStyle>
          <a:p>
            <a:fld id="{0C64B22F-52E1-4C28-8DFF-9FDDB784CE60}" type="slidenum">
              <a:rPr lang="en-US"/>
              <a:pPr/>
              <a:t>‹#›</a:t>
            </a:fld>
            <a:endParaRPr lang="en-US"/>
          </a:p>
        </p:txBody>
      </p:sp>
    </p:spTree>
    <p:extLst>
      <p:ext uri="{BB962C8B-B14F-4D97-AF65-F5344CB8AC3E}">
        <p14:creationId xmlns="" xmlns:p14="http://schemas.microsoft.com/office/powerpoint/2010/main" val="3178396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4997E25-86F5-4966-913F-F84AF87DA6F7}" type="datetime1">
              <a:rPr lang="en-US" smtClean="0"/>
              <a:pPr/>
              <a:t>11/3/2011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F64883A-7C3F-4768-8AD9-8FFCE49DC255}" type="slidenum">
              <a:rPr lang="en-US"/>
              <a:pPr/>
              <a:t>‹#›</a:t>
            </a:fld>
            <a:endParaRPr lang="en-US"/>
          </a:p>
        </p:txBody>
      </p:sp>
    </p:spTree>
    <p:extLst>
      <p:ext uri="{BB962C8B-B14F-4D97-AF65-F5344CB8AC3E}">
        <p14:creationId xmlns="" xmlns:p14="http://schemas.microsoft.com/office/powerpoint/2010/main" val="3932665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1813" y="95250"/>
            <a:ext cx="2166937" cy="6457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95250"/>
            <a:ext cx="6348413" cy="6457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2FEDAD8-815F-47D1-BBB8-8F8E743C41FB}" type="datetime1">
              <a:rPr lang="en-US" smtClean="0"/>
              <a:pPr/>
              <a:t>11/3/2011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EB6A1D7-8DCC-44E7-A42F-0185C3377F10}" type="slidenum">
              <a:rPr lang="en-US"/>
              <a:pPr/>
              <a:t>‹#›</a:t>
            </a:fld>
            <a:endParaRPr lang="en-US"/>
          </a:p>
        </p:txBody>
      </p:sp>
    </p:spTree>
    <p:extLst>
      <p:ext uri="{BB962C8B-B14F-4D97-AF65-F5344CB8AC3E}">
        <p14:creationId xmlns="" xmlns:p14="http://schemas.microsoft.com/office/powerpoint/2010/main" val="1547584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C0BDFCD-0D8B-4BF4-BF43-6DC8E67B9F99}" type="datetime1">
              <a:rPr lang="en-US" smtClean="0"/>
              <a:pPr/>
              <a:t>11/3/2011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FBD622E-139E-4F21-A7B7-D6CFB861B8B0}" type="slidenum">
              <a:rPr lang="en-US"/>
              <a:pPr/>
              <a:t>‹#›</a:t>
            </a:fld>
            <a:endParaRPr lang="en-US"/>
          </a:p>
        </p:txBody>
      </p:sp>
    </p:spTree>
    <p:extLst>
      <p:ext uri="{BB962C8B-B14F-4D97-AF65-F5344CB8AC3E}">
        <p14:creationId xmlns="" xmlns:p14="http://schemas.microsoft.com/office/powerpoint/2010/main" val="2347208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7092F20C-577C-4902-BDB5-617D54E4A20D}" type="datetime1">
              <a:rPr lang="en-US" smtClean="0"/>
              <a:pPr/>
              <a:t>11/3/2011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AB7231F-0EAB-4058-A5D6-5CF668FF27FA}" type="slidenum">
              <a:rPr lang="en-US"/>
              <a:pPr/>
              <a:t>‹#›</a:t>
            </a:fld>
            <a:endParaRPr lang="en-US"/>
          </a:p>
        </p:txBody>
      </p:sp>
    </p:spTree>
    <p:extLst>
      <p:ext uri="{BB962C8B-B14F-4D97-AF65-F5344CB8AC3E}">
        <p14:creationId xmlns="" xmlns:p14="http://schemas.microsoft.com/office/powerpoint/2010/main" val="1751387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47800"/>
            <a:ext cx="4162425"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95825" y="1447800"/>
            <a:ext cx="4162425"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60E61927-B4A2-4695-B346-FD991F565820}" type="datetime1">
              <a:rPr lang="en-US" smtClean="0"/>
              <a:pPr/>
              <a:t>11/3/2011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FCF950C-A6FA-419E-99B8-DE7CE348E0E1}" type="slidenum">
              <a:rPr lang="en-US"/>
              <a:pPr/>
              <a:t>‹#›</a:t>
            </a:fld>
            <a:endParaRPr lang="en-US"/>
          </a:p>
        </p:txBody>
      </p:sp>
    </p:spTree>
    <p:extLst>
      <p:ext uri="{BB962C8B-B14F-4D97-AF65-F5344CB8AC3E}">
        <p14:creationId xmlns="" xmlns:p14="http://schemas.microsoft.com/office/powerpoint/2010/main" val="1852992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71225C76-2E23-4649-B48A-198AD3A5FADE}" type="datetime1">
              <a:rPr lang="en-US" smtClean="0"/>
              <a:pPr/>
              <a:t>11/3/2011</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7F32CDB-5ED2-4FE8-B6CB-C574E3AA0DB8}" type="slidenum">
              <a:rPr lang="en-US"/>
              <a:pPr/>
              <a:t>‹#›</a:t>
            </a:fld>
            <a:endParaRPr lang="en-US"/>
          </a:p>
        </p:txBody>
      </p:sp>
    </p:spTree>
    <p:extLst>
      <p:ext uri="{BB962C8B-B14F-4D97-AF65-F5344CB8AC3E}">
        <p14:creationId xmlns="" xmlns:p14="http://schemas.microsoft.com/office/powerpoint/2010/main" val="2026959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03D4F1D4-808A-4720-AAAB-654FFB08DF65}" type="datetime1">
              <a:rPr lang="en-US" smtClean="0"/>
              <a:pPr/>
              <a:t>11/3/2011</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1D27FB0-74BD-44D0-A8C1-AA3E8EF93F38}" type="slidenum">
              <a:rPr lang="en-US"/>
              <a:pPr/>
              <a:t>‹#›</a:t>
            </a:fld>
            <a:endParaRPr lang="en-US"/>
          </a:p>
        </p:txBody>
      </p:sp>
    </p:spTree>
    <p:extLst>
      <p:ext uri="{BB962C8B-B14F-4D97-AF65-F5344CB8AC3E}">
        <p14:creationId xmlns="" xmlns:p14="http://schemas.microsoft.com/office/powerpoint/2010/main" val="766844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7BCC506E-CAE3-4E9F-B7F0-B9BC80676850}" type="datetime1">
              <a:rPr lang="en-US" smtClean="0"/>
              <a:pPr/>
              <a:t>11/3/2011</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28E65EF-2470-4D4E-9907-C112AB27F2EB}" type="slidenum">
              <a:rPr lang="en-US"/>
              <a:pPr/>
              <a:t>‹#›</a:t>
            </a:fld>
            <a:endParaRPr lang="en-US"/>
          </a:p>
        </p:txBody>
      </p:sp>
    </p:spTree>
    <p:extLst>
      <p:ext uri="{BB962C8B-B14F-4D97-AF65-F5344CB8AC3E}">
        <p14:creationId xmlns="" xmlns:p14="http://schemas.microsoft.com/office/powerpoint/2010/main" val="446016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B548098-F127-446D-919C-0B4CC5668B08}" type="datetime1">
              <a:rPr lang="en-US" smtClean="0"/>
              <a:pPr/>
              <a:t>11/3/2011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60F7F77-D2B6-4583-A6AD-50B23731F4F3}" type="slidenum">
              <a:rPr lang="en-US"/>
              <a:pPr/>
              <a:t>‹#›</a:t>
            </a:fld>
            <a:endParaRPr lang="en-US"/>
          </a:p>
        </p:txBody>
      </p:sp>
    </p:spTree>
    <p:extLst>
      <p:ext uri="{BB962C8B-B14F-4D97-AF65-F5344CB8AC3E}">
        <p14:creationId xmlns="" xmlns:p14="http://schemas.microsoft.com/office/powerpoint/2010/main" val="3420780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FB019002-4B08-4AC7-9841-883D5F9FCAE0}" type="datetime1">
              <a:rPr lang="en-US" smtClean="0"/>
              <a:pPr/>
              <a:t>11/3/2011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238F761-2605-44A2-BAFF-901C0BB58723}" type="slidenum">
              <a:rPr lang="en-US"/>
              <a:pPr/>
              <a:t>‹#›</a:t>
            </a:fld>
            <a:endParaRPr lang="en-US"/>
          </a:p>
        </p:txBody>
      </p:sp>
    </p:spTree>
    <p:extLst>
      <p:ext uri="{BB962C8B-B14F-4D97-AF65-F5344CB8AC3E}">
        <p14:creationId xmlns="" xmlns:p14="http://schemas.microsoft.com/office/powerpoint/2010/main" val="2429961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76" name="Picture 52" descr="PPP_SMEDI_TXT_Female_Physician"/>
          <p:cNvPicPr>
            <a:picLocks noChangeAspect="1" noChangeArrowheads="1"/>
          </p:cNvPicPr>
          <p:nvPr/>
        </p:nvPicPr>
        <p:blipFill>
          <a:blip r:embed="rId13"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2590800" y="95250"/>
            <a:ext cx="6457950" cy="1200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81000" y="1447800"/>
            <a:ext cx="8477250" cy="5105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70" name="Rectangle 46"/>
          <p:cNvSpPr>
            <a:spLocks noGrp="1" noChangeArrowheads="1"/>
          </p:cNvSpPr>
          <p:nvPr>
            <p:ph type="dt" sz="half" idx="2"/>
          </p:nvPr>
        </p:nvSpPr>
        <p:spPr bwMode="auto">
          <a:xfrm>
            <a:off x="76200" y="6613525"/>
            <a:ext cx="2133600" cy="244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rgbClr val="FFFFFF"/>
                </a:solidFill>
              </a:defRPr>
            </a:lvl1pPr>
          </a:lstStyle>
          <a:p>
            <a:pPr fontAlgn="base">
              <a:spcBef>
                <a:spcPct val="0"/>
              </a:spcBef>
              <a:spcAft>
                <a:spcPct val="0"/>
              </a:spcAft>
            </a:pPr>
            <a:fld id="{8A86F869-9185-4ADC-845D-41C32D1FFDF7}" type="datetime1">
              <a:rPr lang="en-US" smtClean="0"/>
              <a:pPr fontAlgn="base">
                <a:spcBef>
                  <a:spcPct val="0"/>
                </a:spcBef>
                <a:spcAft>
                  <a:spcPct val="0"/>
                </a:spcAft>
              </a:pPr>
              <a:t>11/3/2011</a:t>
            </a:fld>
            <a:endParaRPr lang="en-US"/>
          </a:p>
        </p:txBody>
      </p:sp>
      <p:sp>
        <p:nvSpPr>
          <p:cNvPr id="1071" name="Rectangle 47"/>
          <p:cNvSpPr>
            <a:spLocks noGrp="1" noChangeArrowheads="1"/>
          </p:cNvSpPr>
          <p:nvPr>
            <p:ph type="ftr" sz="quarter" idx="3"/>
          </p:nvPr>
        </p:nvSpPr>
        <p:spPr bwMode="auto">
          <a:xfrm>
            <a:off x="3124200" y="6613525"/>
            <a:ext cx="2895600" cy="244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solidFill>
                  <a:srgbClr val="FFFFFF"/>
                </a:solidFill>
              </a:defRPr>
            </a:lvl1pPr>
          </a:lstStyle>
          <a:p>
            <a:pPr fontAlgn="base">
              <a:spcBef>
                <a:spcPct val="0"/>
              </a:spcBef>
              <a:spcAft>
                <a:spcPct val="0"/>
              </a:spcAft>
            </a:pPr>
            <a:endParaRPr lang="en-US"/>
          </a:p>
        </p:txBody>
      </p:sp>
      <p:sp>
        <p:nvSpPr>
          <p:cNvPr id="1072" name="Rectangle 48"/>
          <p:cNvSpPr>
            <a:spLocks noGrp="1" noChangeArrowheads="1"/>
          </p:cNvSpPr>
          <p:nvPr>
            <p:ph type="sldNum" sz="quarter" idx="4"/>
          </p:nvPr>
        </p:nvSpPr>
        <p:spPr bwMode="auto">
          <a:xfrm>
            <a:off x="6924675" y="6613525"/>
            <a:ext cx="2133600" cy="244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rgbClr val="FFFFFF"/>
                </a:solidFill>
              </a:defRPr>
            </a:lvl1pPr>
          </a:lstStyle>
          <a:p>
            <a:pPr fontAlgn="base">
              <a:spcBef>
                <a:spcPct val="0"/>
              </a:spcBef>
              <a:spcAft>
                <a:spcPct val="0"/>
              </a:spcAft>
            </a:pPr>
            <a:fld id="{3B187046-5B14-4931-AF8C-28BCEE86E490}" type="slidenum">
              <a:rPr lang="en-US"/>
              <a:pPr fontAlgn="base">
                <a:spcBef>
                  <a:spcPct val="0"/>
                </a:spcBef>
                <a:spcAft>
                  <a:spcPct val="0"/>
                </a:spcAft>
              </a:pPr>
              <a:t>‹#›</a:t>
            </a:fld>
            <a:endParaRPr lang="en-US"/>
          </a:p>
        </p:txBody>
      </p:sp>
    </p:spTree>
    <p:extLst>
      <p:ext uri="{BB962C8B-B14F-4D97-AF65-F5344CB8AC3E}">
        <p14:creationId xmlns="" xmlns:p14="http://schemas.microsoft.com/office/powerpoint/2010/main" val="4034432081"/>
      </p:ext>
    </p:extLst>
  </p:cSld>
  <p:clrMap bg1="dk2" tx1="lt1" bg2="dk1"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p:txStyles>
    <p:titleStyle>
      <a:lvl1pPr algn="l" rtl="0" eaLnBrk="1" fontAlgn="base" hangingPunct="1">
        <a:spcBef>
          <a:spcPct val="0"/>
        </a:spcBef>
        <a:spcAft>
          <a:spcPct val="0"/>
        </a:spcAft>
        <a:defRPr sz="3200" b="1">
          <a:solidFill>
            <a:srgbClr val="000000"/>
          </a:solidFill>
          <a:latin typeface="+mj-lt"/>
          <a:ea typeface="+mj-ea"/>
          <a:cs typeface="+mj-cs"/>
        </a:defRPr>
      </a:lvl1pPr>
      <a:lvl2pPr algn="l" rtl="0" eaLnBrk="1" fontAlgn="base" hangingPunct="1">
        <a:spcBef>
          <a:spcPct val="0"/>
        </a:spcBef>
        <a:spcAft>
          <a:spcPct val="0"/>
        </a:spcAft>
        <a:defRPr sz="3200" b="1">
          <a:solidFill>
            <a:srgbClr val="000000"/>
          </a:solidFill>
          <a:latin typeface="Arial" charset="0"/>
        </a:defRPr>
      </a:lvl2pPr>
      <a:lvl3pPr algn="l" rtl="0" eaLnBrk="1" fontAlgn="base" hangingPunct="1">
        <a:spcBef>
          <a:spcPct val="0"/>
        </a:spcBef>
        <a:spcAft>
          <a:spcPct val="0"/>
        </a:spcAft>
        <a:defRPr sz="3200" b="1">
          <a:solidFill>
            <a:srgbClr val="000000"/>
          </a:solidFill>
          <a:latin typeface="Arial" charset="0"/>
        </a:defRPr>
      </a:lvl3pPr>
      <a:lvl4pPr algn="l" rtl="0" eaLnBrk="1" fontAlgn="base" hangingPunct="1">
        <a:spcBef>
          <a:spcPct val="0"/>
        </a:spcBef>
        <a:spcAft>
          <a:spcPct val="0"/>
        </a:spcAft>
        <a:defRPr sz="3200" b="1">
          <a:solidFill>
            <a:srgbClr val="000000"/>
          </a:solidFill>
          <a:latin typeface="Arial" charset="0"/>
        </a:defRPr>
      </a:lvl4pPr>
      <a:lvl5pPr algn="l" rtl="0" eaLnBrk="1" fontAlgn="base" hangingPunct="1">
        <a:spcBef>
          <a:spcPct val="0"/>
        </a:spcBef>
        <a:spcAft>
          <a:spcPct val="0"/>
        </a:spcAft>
        <a:defRPr sz="3200" b="1">
          <a:solidFill>
            <a:srgbClr val="000000"/>
          </a:solidFill>
          <a:latin typeface="Arial" charset="0"/>
        </a:defRPr>
      </a:lvl5pPr>
      <a:lvl6pPr marL="457200" algn="l" rtl="0" eaLnBrk="1" fontAlgn="base" hangingPunct="1">
        <a:spcBef>
          <a:spcPct val="0"/>
        </a:spcBef>
        <a:spcAft>
          <a:spcPct val="0"/>
        </a:spcAft>
        <a:defRPr sz="3200" b="1">
          <a:solidFill>
            <a:srgbClr val="000000"/>
          </a:solidFill>
          <a:latin typeface="Arial" charset="0"/>
        </a:defRPr>
      </a:lvl6pPr>
      <a:lvl7pPr marL="914400" algn="l" rtl="0" eaLnBrk="1" fontAlgn="base" hangingPunct="1">
        <a:spcBef>
          <a:spcPct val="0"/>
        </a:spcBef>
        <a:spcAft>
          <a:spcPct val="0"/>
        </a:spcAft>
        <a:defRPr sz="3200" b="1">
          <a:solidFill>
            <a:srgbClr val="000000"/>
          </a:solidFill>
          <a:latin typeface="Arial" charset="0"/>
        </a:defRPr>
      </a:lvl7pPr>
      <a:lvl8pPr marL="1371600" algn="l" rtl="0" eaLnBrk="1" fontAlgn="base" hangingPunct="1">
        <a:spcBef>
          <a:spcPct val="0"/>
        </a:spcBef>
        <a:spcAft>
          <a:spcPct val="0"/>
        </a:spcAft>
        <a:defRPr sz="3200" b="1">
          <a:solidFill>
            <a:srgbClr val="000000"/>
          </a:solidFill>
          <a:latin typeface="Arial" charset="0"/>
        </a:defRPr>
      </a:lvl8pPr>
      <a:lvl9pPr marL="1828800" algn="l" rtl="0" eaLnBrk="1" fontAlgn="base" hangingPunct="1">
        <a:spcBef>
          <a:spcPct val="0"/>
        </a:spcBef>
        <a:spcAft>
          <a:spcPct val="0"/>
        </a:spcAft>
        <a:defRPr sz="3200" b="1">
          <a:solidFill>
            <a:srgbClr val="000000"/>
          </a:solidFill>
          <a:latin typeface="Arial" charset="0"/>
        </a:defRPr>
      </a:lvl9pPr>
    </p:titleStyle>
    <p:bodyStyle>
      <a:lvl1pPr marL="342900" indent="-342900" algn="l" rtl="0" eaLnBrk="1" fontAlgn="base" hangingPunct="1">
        <a:spcBef>
          <a:spcPct val="20000"/>
        </a:spcBef>
        <a:spcAft>
          <a:spcPct val="0"/>
        </a:spcAft>
        <a:buClr>
          <a:srgbClr val="66C1FC"/>
        </a:buClr>
        <a:buChar char="•"/>
        <a:defRPr sz="2400">
          <a:solidFill>
            <a:srgbClr val="FFFFFF"/>
          </a:solidFill>
          <a:latin typeface="+mn-lt"/>
          <a:ea typeface="+mn-ea"/>
          <a:cs typeface="+mn-cs"/>
        </a:defRPr>
      </a:lvl1pPr>
      <a:lvl2pPr marL="742950" indent="-285750" algn="l" rtl="0" eaLnBrk="1" fontAlgn="base" hangingPunct="1">
        <a:spcBef>
          <a:spcPct val="20000"/>
        </a:spcBef>
        <a:spcAft>
          <a:spcPct val="0"/>
        </a:spcAft>
        <a:buClr>
          <a:srgbClr val="66C1FC"/>
        </a:buClr>
        <a:buChar char="•"/>
        <a:defRPr sz="2000">
          <a:solidFill>
            <a:srgbClr val="FFFFFF"/>
          </a:solidFill>
          <a:latin typeface="+mn-lt"/>
        </a:defRPr>
      </a:lvl2pPr>
      <a:lvl3pPr marL="1143000" indent="-228600" algn="l" rtl="0" eaLnBrk="1" fontAlgn="base" hangingPunct="1">
        <a:spcBef>
          <a:spcPct val="20000"/>
        </a:spcBef>
        <a:spcAft>
          <a:spcPct val="0"/>
        </a:spcAft>
        <a:buClr>
          <a:srgbClr val="66C1FC"/>
        </a:buClr>
        <a:buChar char="•"/>
        <a:defRPr>
          <a:solidFill>
            <a:srgbClr val="FFFFFF"/>
          </a:solidFill>
          <a:latin typeface="+mn-lt"/>
        </a:defRPr>
      </a:lvl3pPr>
      <a:lvl4pPr marL="1600200" indent="-228600" algn="l" rtl="0" eaLnBrk="1" fontAlgn="base" hangingPunct="1">
        <a:spcBef>
          <a:spcPct val="20000"/>
        </a:spcBef>
        <a:spcAft>
          <a:spcPct val="0"/>
        </a:spcAft>
        <a:buClr>
          <a:srgbClr val="66C1FC"/>
        </a:buClr>
        <a:buChar char="•"/>
        <a:defRPr sz="1600">
          <a:solidFill>
            <a:srgbClr val="FFFFFF"/>
          </a:solidFill>
          <a:latin typeface="+mn-lt"/>
        </a:defRPr>
      </a:lvl4pPr>
      <a:lvl5pPr marL="2057400" indent="-228600" algn="l" rtl="0" eaLnBrk="1" fontAlgn="base" hangingPunct="1">
        <a:spcBef>
          <a:spcPct val="20000"/>
        </a:spcBef>
        <a:spcAft>
          <a:spcPct val="0"/>
        </a:spcAft>
        <a:buClr>
          <a:srgbClr val="66C1FC"/>
        </a:buClr>
        <a:buChar char="•"/>
        <a:defRPr sz="1600">
          <a:solidFill>
            <a:srgbClr val="FFFFFF"/>
          </a:solidFill>
          <a:latin typeface="+mn-lt"/>
        </a:defRPr>
      </a:lvl5pPr>
      <a:lvl6pPr marL="2514600" indent="-228600" algn="l" rtl="0" eaLnBrk="1" fontAlgn="base" hangingPunct="1">
        <a:spcBef>
          <a:spcPct val="20000"/>
        </a:spcBef>
        <a:spcAft>
          <a:spcPct val="0"/>
        </a:spcAft>
        <a:buClr>
          <a:srgbClr val="66C1FC"/>
        </a:buClr>
        <a:buChar char="•"/>
        <a:defRPr sz="1600">
          <a:solidFill>
            <a:srgbClr val="FFFFFF"/>
          </a:solidFill>
          <a:latin typeface="+mn-lt"/>
        </a:defRPr>
      </a:lvl6pPr>
      <a:lvl7pPr marL="2971800" indent="-228600" algn="l" rtl="0" eaLnBrk="1" fontAlgn="base" hangingPunct="1">
        <a:spcBef>
          <a:spcPct val="20000"/>
        </a:spcBef>
        <a:spcAft>
          <a:spcPct val="0"/>
        </a:spcAft>
        <a:buClr>
          <a:srgbClr val="66C1FC"/>
        </a:buClr>
        <a:buChar char="•"/>
        <a:defRPr sz="1600">
          <a:solidFill>
            <a:srgbClr val="FFFFFF"/>
          </a:solidFill>
          <a:latin typeface="+mn-lt"/>
        </a:defRPr>
      </a:lvl7pPr>
      <a:lvl8pPr marL="3429000" indent="-228600" algn="l" rtl="0" eaLnBrk="1" fontAlgn="base" hangingPunct="1">
        <a:spcBef>
          <a:spcPct val="20000"/>
        </a:spcBef>
        <a:spcAft>
          <a:spcPct val="0"/>
        </a:spcAft>
        <a:buClr>
          <a:srgbClr val="66C1FC"/>
        </a:buClr>
        <a:buChar char="•"/>
        <a:defRPr sz="1600">
          <a:solidFill>
            <a:srgbClr val="FFFFFF"/>
          </a:solidFill>
          <a:latin typeface="+mn-lt"/>
        </a:defRPr>
      </a:lvl8pPr>
      <a:lvl9pPr marL="3886200" indent="-228600" algn="l" rtl="0" eaLnBrk="1" fontAlgn="base" hangingPunct="1">
        <a:spcBef>
          <a:spcPct val="20000"/>
        </a:spcBef>
        <a:spcAft>
          <a:spcPct val="0"/>
        </a:spcAft>
        <a:buClr>
          <a:srgbClr val="66C1FC"/>
        </a:buClr>
        <a:buChar char="•"/>
        <a:defRPr sz="1600">
          <a:solidFill>
            <a:srgbClr val="FFFFF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normAutofit fontScale="90000"/>
          </a:bodyPr>
          <a:lstStyle/>
          <a:p>
            <a:pPr fontAlgn="auto">
              <a:spcAft>
                <a:spcPts val="0"/>
              </a:spcAft>
              <a:defRPr/>
            </a:pPr>
            <a:r>
              <a:rPr sz="3200" smtClean="0">
                <a:solidFill>
                  <a:schemeClr val="tx1"/>
                </a:solidFill>
              </a:rPr>
              <a:t/>
            </a:r>
            <a:br>
              <a:rPr sz="3200" smtClean="0">
                <a:solidFill>
                  <a:schemeClr val="tx1"/>
                </a:solidFill>
              </a:rPr>
            </a:br>
            <a:r>
              <a:rPr sz="3600" smtClean="0">
                <a:solidFill>
                  <a:schemeClr val="tx1"/>
                </a:solidFill>
                <a:latin typeface="Calibri" pitchFamily="34" charset="0"/>
              </a:rPr>
              <a:t>Compliance 101: An Overview of Health Care Compliance and Integrity Programs</a:t>
            </a:r>
            <a:r>
              <a:rPr smtClean="0">
                <a:solidFill>
                  <a:schemeClr val="tx1"/>
                </a:solidFill>
              </a:rPr>
              <a:t/>
            </a:r>
            <a:br>
              <a:rPr smtClean="0">
                <a:solidFill>
                  <a:schemeClr val="tx1"/>
                </a:solidFill>
              </a:rPr>
            </a:br>
            <a:endParaRPr sz="3200" smtClean="0">
              <a:solidFill>
                <a:schemeClr val="tx1"/>
              </a:solidFill>
            </a:endParaRPr>
          </a:p>
        </p:txBody>
      </p:sp>
      <p:sp>
        <p:nvSpPr>
          <p:cNvPr id="15362" name="Rectangle 3"/>
          <p:cNvSpPr>
            <a:spLocks noGrp="1" noChangeArrowheads="1"/>
          </p:cNvSpPr>
          <p:nvPr>
            <p:ph type="subTitle" idx="1"/>
          </p:nvPr>
        </p:nvSpPr>
        <p:spPr>
          <a:xfrm>
            <a:off x="2590800" y="5638800"/>
            <a:ext cx="6400800" cy="1143000"/>
          </a:xfrm>
        </p:spPr>
        <p:txBody>
          <a:bodyPr>
            <a:normAutofit fontScale="70000" lnSpcReduction="20000"/>
          </a:bodyPr>
          <a:lstStyle/>
          <a:p>
            <a:pPr algn="r"/>
            <a:r>
              <a:rPr lang="en-US" dirty="0" smtClean="0">
                <a:solidFill>
                  <a:schemeClr val="tx1"/>
                </a:solidFill>
                <a:latin typeface="Calibri" pitchFamily="34" charset="0"/>
              </a:rPr>
              <a:t>Nina W. Tarnuzzer, MHA,CPA,CPC</a:t>
            </a:r>
          </a:p>
          <a:p>
            <a:pPr algn="r"/>
            <a:r>
              <a:rPr lang="en-US" dirty="0" smtClean="0">
                <a:solidFill>
                  <a:schemeClr val="tx1"/>
                </a:solidFill>
                <a:latin typeface="Calibri" pitchFamily="34" charset="0"/>
              </a:rPr>
              <a:t>Assistant Dean, Physician Billing Compliance</a:t>
            </a:r>
          </a:p>
          <a:p>
            <a:pPr algn="r"/>
            <a:r>
              <a:rPr lang="en-US" dirty="0" smtClean="0">
                <a:solidFill>
                  <a:schemeClr val="tx1"/>
                </a:solidFill>
                <a:latin typeface="Calibri" pitchFamily="34" charset="0"/>
              </a:rPr>
              <a:t>University of Florida,  College of Medicine</a:t>
            </a:r>
          </a:p>
          <a:p>
            <a:pPr algn="r"/>
            <a:r>
              <a:rPr lang="en-US" dirty="0" smtClean="0">
                <a:solidFill>
                  <a:schemeClr val="tx1"/>
                </a:solidFill>
                <a:latin typeface="Calibri" pitchFamily="34" charset="0"/>
              </a:rPr>
              <a:t>Monday, November 7, 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667000" y="1447800"/>
            <a:ext cx="4000500" cy="3362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590800" y="5105400"/>
            <a:ext cx="5257800" cy="923330"/>
          </a:xfrm>
          <a:prstGeom prst="rect">
            <a:avLst/>
          </a:prstGeom>
          <a:noFill/>
        </p:spPr>
        <p:txBody>
          <a:bodyPr wrap="square" rtlCol="0">
            <a:spAutoFit/>
          </a:bodyPr>
          <a:lstStyle/>
          <a:p>
            <a:r>
              <a:rPr lang="en-US" dirty="0" smtClean="0"/>
              <a:t>“An early Christmas gift from our compliance officer… a bloodhound trained to sniff out non-compliant providers.” </a:t>
            </a:r>
            <a:endParaRPr lang="en-US" dirty="0"/>
          </a:p>
        </p:txBody>
      </p:sp>
    </p:spTree>
    <p:extLst>
      <p:ext uri="{BB962C8B-B14F-4D97-AF65-F5344CB8AC3E}">
        <p14:creationId xmlns="" xmlns:p14="http://schemas.microsoft.com/office/powerpoint/2010/main" val="2728415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on insurance premium costs</a:t>
            </a:r>
            <a:endParaRPr lang="en-US" dirty="0"/>
          </a:p>
        </p:txBody>
      </p:sp>
      <p:sp>
        <p:nvSpPr>
          <p:cNvPr id="3" name="Content Placeholder 2"/>
          <p:cNvSpPr>
            <a:spLocks noGrp="1"/>
          </p:cNvSpPr>
          <p:nvPr>
            <p:ph idx="1"/>
          </p:nvPr>
        </p:nvSpPr>
        <p:spPr>
          <a:xfrm>
            <a:off x="381000" y="1981200"/>
            <a:ext cx="8477250" cy="4572000"/>
          </a:xfrm>
        </p:spPr>
        <p:txBody>
          <a:bodyPr>
            <a:normAutofit/>
          </a:bodyPr>
          <a:lstStyle/>
          <a:p>
            <a:r>
              <a:rPr lang="en-US" dirty="0" smtClean="0">
                <a:latin typeface="Calibri" pitchFamily="34" charset="0"/>
              </a:rPr>
              <a:t>The average employer-sponsored premium for a family of four costs close to $13,400 a year, and the employee foots about 27 percent of this cost.4  Health insurance costs are the fastest growing expense for employers.  Employer health insurance costs overtook profits in 2008, and the gap grows steadily</a:t>
            </a:r>
          </a:p>
          <a:p>
            <a:r>
              <a:rPr lang="en-US" dirty="0" smtClean="0">
                <a:latin typeface="Calibri" pitchFamily="34" charset="0"/>
              </a:rPr>
              <a:t>Employees have seen their share of job-based coverage increase at nearly the same rate during this period jumping from $1,543 to $3,515.</a:t>
            </a:r>
          </a:p>
          <a:p>
            <a:endParaRPr lang="en-US" dirty="0" smtClean="0"/>
          </a:p>
        </p:txBody>
      </p:sp>
      <p:sp>
        <p:nvSpPr>
          <p:cNvPr id="5" name="Date Placeholder 4"/>
          <p:cNvSpPr>
            <a:spLocks noGrp="1"/>
          </p:cNvSpPr>
          <p:nvPr>
            <p:ph type="dt" sz="half" idx="10"/>
          </p:nvPr>
        </p:nvSpPr>
        <p:spPr/>
        <p:txBody>
          <a:bodyPr/>
          <a:lstStyle/>
          <a:p>
            <a:fld id="{80A06F9F-67EB-46C1-BAD8-1206ECC9FC40}" type="datetime1">
              <a:rPr lang="en-US" smtClean="0"/>
              <a:pPr/>
              <a:t>11/3/2011</a:t>
            </a:fld>
            <a:endParaRPr lang="en-US"/>
          </a:p>
        </p:txBody>
      </p:sp>
      <p:sp>
        <p:nvSpPr>
          <p:cNvPr id="6" name="Slide Number Placeholder 5"/>
          <p:cNvSpPr>
            <a:spLocks noGrp="1"/>
          </p:cNvSpPr>
          <p:nvPr>
            <p:ph type="sldNum" sz="quarter" idx="12"/>
          </p:nvPr>
        </p:nvSpPr>
        <p:spPr/>
        <p:txBody>
          <a:bodyPr/>
          <a:lstStyle/>
          <a:p>
            <a:fld id="{4FBD622E-139E-4F21-A7B7-D6CFB861B8B0}"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2000" dirty="0"/>
          </a:p>
        </p:txBody>
      </p:sp>
      <p:sp>
        <p:nvSpPr>
          <p:cNvPr id="3" name="Content Placeholder 2"/>
          <p:cNvSpPr>
            <a:spLocks noGrp="1"/>
          </p:cNvSpPr>
          <p:nvPr>
            <p:ph idx="1"/>
          </p:nvPr>
        </p:nvSpPr>
        <p:spPr>
          <a:xfrm>
            <a:off x="914400" y="1981200"/>
            <a:ext cx="7772400" cy="4038600"/>
          </a:xfrm>
        </p:spPr>
        <p:txBody>
          <a:bodyPr>
            <a:normAutofit/>
          </a:bodyPr>
          <a:lstStyle/>
          <a:p>
            <a:r>
              <a:rPr lang="en-US" sz="2400" dirty="0" smtClean="0">
                <a:latin typeface="Calibri" pitchFamily="34" charset="0"/>
              </a:rPr>
              <a:t>Fundamentally, an ethics and compliance program has two purposes: to ensure that all individuals in an organization observe pertinent laws and regulations in their work; and to articulate a broader set of aspirational ethical standards that are well-understood within the organization and become a practical guideline for organization members making decisions that raise ethical concerns. </a:t>
            </a:r>
          </a:p>
          <a:p>
            <a:pPr>
              <a:buNone/>
            </a:pPr>
            <a:endParaRPr lang="en-US" sz="2400" dirty="0" smtClean="0">
              <a:latin typeface="Calibri" pitchFamily="34" charset="0"/>
            </a:endParaRPr>
          </a:p>
          <a:p>
            <a:pPr algn="r"/>
            <a:r>
              <a:rPr lang="en-US" sz="1600" dirty="0" smtClean="0"/>
              <a:t>Alan </a:t>
            </a:r>
            <a:r>
              <a:rPr lang="en-US" sz="1600" dirty="0" err="1" smtClean="0"/>
              <a:t>Yuspeh</a:t>
            </a:r>
            <a:r>
              <a:rPr lang="en-US" sz="1600" dirty="0" smtClean="0"/>
              <a:t>, JD,   </a:t>
            </a:r>
            <a:r>
              <a:rPr lang="en-US" sz="1600" dirty="0" err="1" smtClean="0"/>
              <a:t>Sr</a:t>
            </a:r>
            <a:r>
              <a:rPr lang="en-US" sz="1600" dirty="0" smtClean="0"/>
              <a:t> VP Ethics, Compliance and Corporate Responsibility</a:t>
            </a:r>
            <a:endParaRPr lang="en-US" sz="1600" dirty="0" smtClean="0">
              <a:latin typeface="Calibri" pitchFamily="34" charset="0"/>
            </a:endParaRPr>
          </a:p>
          <a:p>
            <a:endParaRPr lang="en-US" sz="2400" dirty="0">
              <a:latin typeface="Calibri" pitchFamily="34" charset="0"/>
            </a:endParaRPr>
          </a:p>
        </p:txBody>
      </p:sp>
      <p:sp>
        <p:nvSpPr>
          <p:cNvPr id="5" name="Date Placeholder 4"/>
          <p:cNvSpPr>
            <a:spLocks noGrp="1"/>
          </p:cNvSpPr>
          <p:nvPr>
            <p:ph type="dt" sz="half" idx="10"/>
          </p:nvPr>
        </p:nvSpPr>
        <p:spPr/>
        <p:txBody>
          <a:bodyPr/>
          <a:lstStyle/>
          <a:p>
            <a:fld id="{89479B76-1553-4DFB-8FC2-DF46E08CD1C5}" type="datetime1">
              <a:rPr lang="en-US" smtClean="0"/>
              <a:pPr/>
              <a:t>11/3/2011</a:t>
            </a:fld>
            <a:endParaRPr lang="en-US"/>
          </a:p>
        </p:txBody>
      </p:sp>
      <p:sp>
        <p:nvSpPr>
          <p:cNvPr id="6" name="Slide Number Placeholder 5"/>
          <p:cNvSpPr>
            <a:spLocks noGrp="1"/>
          </p:cNvSpPr>
          <p:nvPr>
            <p:ph type="sldNum" sz="quarter" idx="12"/>
          </p:nvPr>
        </p:nvSpPr>
        <p:spPr/>
        <p:txBody>
          <a:bodyPr/>
          <a:lstStyle/>
          <a:p>
            <a:fld id="{4FBD622E-139E-4F21-A7B7-D6CFB861B8B0}"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a:t>
            </a:r>
            <a:endParaRPr lang="en-US" sz="2000" dirty="0"/>
          </a:p>
        </p:txBody>
      </p:sp>
      <p:sp>
        <p:nvSpPr>
          <p:cNvPr id="3" name="Content Placeholder 2"/>
          <p:cNvSpPr>
            <a:spLocks noGrp="1"/>
          </p:cNvSpPr>
          <p:nvPr>
            <p:ph idx="1"/>
          </p:nvPr>
        </p:nvSpPr>
        <p:spPr>
          <a:xfrm>
            <a:off x="914400" y="1676400"/>
            <a:ext cx="7772400" cy="4343400"/>
          </a:xfrm>
        </p:spPr>
        <p:txBody>
          <a:bodyPr>
            <a:normAutofit/>
          </a:bodyPr>
          <a:lstStyle/>
          <a:p>
            <a:r>
              <a:rPr lang="en-US" dirty="0" smtClean="0">
                <a:latin typeface="Calibri" pitchFamily="34" charset="0"/>
              </a:rPr>
              <a:t>Must have the active support of senior management</a:t>
            </a:r>
          </a:p>
          <a:p>
            <a:r>
              <a:rPr lang="en-US" dirty="0" smtClean="0">
                <a:latin typeface="Calibri" pitchFamily="34" charset="0"/>
              </a:rPr>
              <a:t>Is fundamentally about corporate culture- instilling the commitment to observe the law, and more generally, do the right thing</a:t>
            </a:r>
          </a:p>
          <a:p>
            <a:r>
              <a:rPr lang="en-US" dirty="0" smtClean="0">
                <a:latin typeface="Calibri" pitchFamily="34" charset="0"/>
              </a:rPr>
              <a:t>Operating management are committed to the success of the compliance program (the compliance office can’t do it for them.)</a:t>
            </a:r>
          </a:p>
          <a:p>
            <a:r>
              <a:rPr lang="en-US" dirty="0" smtClean="0">
                <a:latin typeface="Calibri" pitchFamily="34" charset="0"/>
              </a:rPr>
              <a:t>The ethics and compliance effort should be about the conduct of </a:t>
            </a:r>
            <a:r>
              <a:rPr lang="en-US" dirty="0" err="1" smtClean="0">
                <a:latin typeface="Calibri" pitchFamily="34" charset="0"/>
              </a:rPr>
              <a:t>individu</a:t>
            </a:r>
            <a:r>
              <a:rPr lang="en-US" dirty="0" smtClean="0"/>
              <a:t> </a:t>
            </a:r>
          </a:p>
          <a:p>
            <a:pPr lvl="4"/>
            <a:r>
              <a:rPr lang="en-US" dirty="0" smtClean="0"/>
              <a:t>Alan </a:t>
            </a:r>
            <a:r>
              <a:rPr lang="en-US" dirty="0" err="1" smtClean="0"/>
              <a:t>Yuspeh</a:t>
            </a:r>
            <a:r>
              <a:rPr lang="en-US" dirty="0" smtClean="0"/>
              <a:t>, JD,   </a:t>
            </a:r>
            <a:r>
              <a:rPr lang="en-US" dirty="0" err="1" smtClean="0"/>
              <a:t>Sr</a:t>
            </a:r>
            <a:r>
              <a:rPr lang="en-US" dirty="0" smtClean="0"/>
              <a:t> VP Ethics, Compliance and Corporate Responsibility  </a:t>
            </a:r>
            <a:endParaRPr lang="en-US" dirty="0">
              <a:latin typeface="Calibri" pitchFamily="34" charset="0"/>
            </a:endParaRPr>
          </a:p>
        </p:txBody>
      </p:sp>
      <p:sp>
        <p:nvSpPr>
          <p:cNvPr id="5" name="Date Placeholder 4"/>
          <p:cNvSpPr>
            <a:spLocks noGrp="1"/>
          </p:cNvSpPr>
          <p:nvPr>
            <p:ph type="dt" sz="half" idx="10"/>
          </p:nvPr>
        </p:nvSpPr>
        <p:spPr/>
        <p:txBody>
          <a:bodyPr/>
          <a:lstStyle/>
          <a:p>
            <a:fld id="{9337BAEC-CBC9-42B8-A068-99C57CD087DF}" type="datetime1">
              <a:rPr lang="en-US" smtClean="0"/>
              <a:pPr/>
              <a:t>11/3/2011</a:t>
            </a:fld>
            <a:endParaRPr lang="en-US"/>
          </a:p>
        </p:txBody>
      </p:sp>
      <p:sp>
        <p:nvSpPr>
          <p:cNvPr id="6" name="Slide Number Placeholder 5"/>
          <p:cNvSpPr>
            <a:spLocks noGrp="1"/>
          </p:cNvSpPr>
          <p:nvPr>
            <p:ph type="sldNum" sz="quarter" idx="12"/>
          </p:nvPr>
        </p:nvSpPr>
        <p:spPr/>
        <p:txBody>
          <a:bodyPr/>
          <a:lstStyle/>
          <a:p>
            <a:fld id="{4FBD622E-139E-4F21-A7B7-D6CFB861B8B0}"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solidFill>
                  <a:schemeClr val="bg2"/>
                </a:solidFill>
              </a:rPr>
              <a:t>Key Challenges</a:t>
            </a:r>
          </a:p>
        </p:txBody>
      </p:sp>
      <p:sp>
        <p:nvSpPr>
          <p:cNvPr id="24580" name="Rectangle 3"/>
          <p:cNvSpPr>
            <a:spLocks noGrp="1" noChangeArrowheads="1"/>
          </p:cNvSpPr>
          <p:nvPr>
            <p:ph idx="1"/>
          </p:nvPr>
        </p:nvSpPr>
        <p:spPr>
          <a:xfrm>
            <a:off x="457200" y="1828800"/>
            <a:ext cx="8229600" cy="4343400"/>
          </a:xfrm>
        </p:spPr>
        <p:txBody>
          <a:bodyPr/>
          <a:lstStyle/>
          <a:p>
            <a:pPr>
              <a:lnSpc>
                <a:spcPct val="90000"/>
              </a:lnSpc>
            </a:pPr>
            <a:r>
              <a:rPr lang="en-US" sz="2800" dirty="0" smtClean="0">
                <a:solidFill>
                  <a:schemeClr val="tx1">
                    <a:lumMod val="95000"/>
                    <a:lumOff val="5000"/>
                  </a:schemeClr>
                </a:solidFill>
                <a:latin typeface="Calibri" pitchFamily="34" charset="0"/>
              </a:rPr>
              <a:t>We function in a highly complex, rapidly changing environment</a:t>
            </a:r>
          </a:p>
          <a:p>
            <a:pPr lvl="1">
              <a:lnSpc>
                <a:spcPct val="90000"/>
              </a:lnSpc>
            </a:pPr>
            <a:r>
              <a:rPr lang="en-US" sz="2400" dirty="0" smtClean="0">
                <a:solidFill>
                  <a:schemeClr val="tx1">
                    <a:lumMod val="95000"/>
                    <a:lumOff val="5000"/>
                  </a:schemeClr>
                </a:solidFill>
                <a:latin typeface="Calibri" pitchFamily="34" charset="0"/>
              </a:rPr>
              <a:t>Number of rules and laws more complex and technical, number of rules increasing</a:t>
            </a:r>
          </a:p>
          <a:p>
            <a:pPr lvl="1">
              <a:lnSpc>
                <a:spcPct val="90000"/>
              </a:lnSpc>
            </a:pPr>
            <a:r>
              <a:rPr lang="en-US" sz="2400" dirty="0" smtClean="0">
                <a:solidFill>
                  <a:schemeClr val="tx1">
                    <a:lumMod val="95000"/>
                    <a:lumOff val="5000"/>
                  </a:schemeClr>
                </a:solidFill>
                <a:latin typeface="Calibri" pitchFamily="34" charset="0"/>
              </a:rPr>
              <a:t>Substantial fines and enforcement actions, negative publicity</a:t>
            </a:r>
          </a:p>
          <a:p>
            <a:pPr lvl="1">
              <a:lnSpc>
                <a:spcPct val="90000"/>
              </a:lnSpc>
            </a:pPr>
            <a:r>
              <a:rPr lang="en-US" sz="2400" dirty="0" smtClean="0">
                <a:solidFill>
                  <a:schemeClr val="tx1">
                    <a:lumMod val="95000"/>
                    <a:lumOff val="5000"/>
                  </a:schemeClr>
                </a:solidFill>
                <a:latin typeface="Calibri" pitchFamily="34" charset="0"/>
              </a:rPr>
              <a:t>Legal requirements vs. Ethical responsibility</a:t>
            </a:r>
          </a:p>
          <a:p>
            <a:pPr lvl="2">
              <a:lnSpc>
                <a:spcPct val="90000"/>
              </a:lnSpc>
            </a:pPr>
            <a:r>
              <a:rPr lang="en-US" sz="2000" dirty="0" smtClean="0">
                <a:solidFill>
                  <a:schemeClr val="tx1">
                    <a:lumMod val="95000"/>
                    <a:lumOff val="5000"/>
                  </a:schemeClr>
                </a:solidFill>
                <a:latin typeface="Calibri" pitchFamily="34" charset="0"/>
              </a:rPr>
              <a:t>Following the law isn’t good enough</a:t>
            </a:r>
          </a:p>
          <a:p>
            <a:pPr>
              <a:lnSpc>
                <a:spcPct val="90000"/>
              </a:lnSpc>
            </a:pPr>
            <a:endParaRPr lang="en-US" dirty="0" smtClean="0">
              <a:solidFill>
                <a:schemeClr val="tx1">
                  <a:lumMod val="95000"/>
                  <a:lumOff val="5000"/>
                </a:schemeClr>
              </a:solidFill>
              <a:latin typeface="Calibri" pitchFamily="34" charset="0"/>
            </a:endParaRPr>
          </a:p>
        </p:txBody>
      </p:sp>
      <p:sp>
        <p:nvSpPr>
          <p:cNvPr id="2" name="Date Placeholder 1"/>
          <p:cNvSpPr>
            <a:spLocks noGrp="1"/>
          </p:cNvSpPr>
          <p:nvPr>
            <p:ph type="dt" sz="half" idx="10"/>
          </p:nvPr>
        </p:nvSpPr>
        <p:spPr/>
        <p:txBody>
          <a:bodyPr/>
          <a:lstStyle/>
          <a:p>
            <a:fld id="{D7CDEDA6-67BC-4C3C-8911-D78752B43592}" type="datetime1">
              <a:rPr lang="en-US" smtClean="0"/>
              <a:pPr/>
              <a:t>11/3/2011</a:t>
            </a:fld>
            <a:endParaRPr lang="en-US"/>
          </a:p>
        </p:txBody>
      </p:sp>
      <p:sp>
        <p:nvSpPr>
          <p:cNvPr id="3" name="Slide Number Placeholder 2"/>
          <p:cNvSpPr>
            <a:spLocks noGrp="1"/>
          </p:cNvSpPr>
          <p:nvPr>
            <p:ph type="sldNum" sz="quarter" idx="12"/>
          </p:nvPr>
        </p:nvSpPr>
        <p:spPr/>
        <p:txBody>
          <a:bodyPr/>
          <a:lstStyle/>
          <a:p>
            <a:fld id="{4FBD622E-139E-4F21-A7B7-D6CFB861B8B0}"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smtClean="0">
                <a:solidFill>
                  <a:schemeClr val="bg2"/>
                </a:solidFill>
              </a:rPr>
              <a:t>Perspective  One -  A Contract</a:t>
            </a:r>
          </a:p>
        </p:txBody>
      </p:sp>
      <p:sp>
        <p:nvSpPr>
          <p:cNvPr id="25604" name="Rectangle 3"/>
          <p:cNvSpPr>
            <a:spLocks noGrp="1" noChangeArrowheads="1"/>
          </p:cNvSpPr>
          <p:nvPr>
            <p:ph idx="1"/>
          </p:nvPr>
        </p:nvSpPr>
        <p:spPr>
          <a:xfrm>
            <a:off x="914400" y="2362200"/>
            <a:ext cx="7772400" cy="3657600"/>
          </a:xfrm>
        </p:spPr>
        <p:txBody>
          <a:bodyPr>
            <a:normAutofit fontScale="92500" lnSpcReduction="20000"/>
          </a:bodyPr>
          <a:lstStyle/>
          <a:p>
            <a:r>
              <a:rPr lang="en-US" sz="2800" dirty="0" smtClean="0">
                <a:latin typeface="Calibri" pitchFamily="34" charset="0"/>
              </a:rPr>
              <a:t>Compliance with Federal and State legal requirements</a:t>
            </a:r>
          </a:p>
          <a:p>
            <a:endParaRPr lang="en-US" sz="2800" dirty="0" smtClean="0">
              <a:latin typeface="Calibri" pitchFamily="34" charset="0"/>
            </a:endParaRPr>
          </a:p>
          <a:p>
            <a:r>
              <a:rPr lang="en-US" sz="2800" dirty="0" smtClean="0">
                <a:latin typeface="Calibri" pitchFamily="34" charset="0"/>
              </a:rPr>
              <a:t>If you accept federal or state money, you must conduct your business according to their standards</a:t>
            </a:r>
          </a:p>
          <a:p>
            <a:endParaRPr lang="en-US" sz="2800" dirty="0" smtClean="0">
              <a:latin typeface="Calibri" pitchFamily="34" charset="0"/>
            </a:endParaRPr>
          </a:p>
          <a:p>
            <a:r>
              <a:rPr lang="en-US" sz="2800" dirty="0" smtClean="0">
                <a:latin typeface="Calibri" pitchFamily="34" charset="0"/>
              </a:rPr>
              <a:t>Protecting Private information </a:t>
            </a:r>
          </a:p>
          <a:p>
            <a:pPr lvl="1"/>
            <a:r>
              <a:rPr lang="en-US" dirty="0" smtClean="0">
                <a:latin typeface="Calibri" pitchFamily="34" charset="0"/>
              </a:rPr>
              <a:t>Key target for identity theft</a:t>
            </a:r>
          </a:p>
          <a:p>
            <a:pPr lvl="1"/>
            <a:r>
              <a:rPr lang="en-US" dirty="0" smtClean="0">
                <a:latin typeface="Calibri" pitchFamily="34" charset="0"/>
              </a:rPr>
              <a:t>Confusion and error in the victim’s medical record as diagnoses for other people’s conditions are added.</a:t>
            </a:r>
          </a:p>
        </p:txBody>
      </p:sp>
      <p:sp>
        <p:nvSpPr>
          <p:cNvPr id="2" name="Date Placeholder 1"/>
          <p:cNvSpPr>
            <a:spLocks noGrp="1"/>
          </p:cNvSpPr>
          <p:nvPr>
            <p:ph type="dt" sz="half" idx="10"/>
          </p:nvPr>
        </p:nvSpPr>
        <p:spPr/>
        <p:txBody>
          <a:bodyPr/>
          <a:lstStyle/>
          <a:p>
            <a:fld id="{91878153-67A8-4F8D-9142-A7757A0C25D4}" type="datetime1">
              <a:rPr lang="en-US" smtClean="0"/>
              <a:pPr/>
              <a:t>11/3/2011</a:t>
            </a:fld>
            <a:endParaRPr lang="en-US"/>
          </a:p>
        </p:txBody>
      </p:sp>
      <p:sp>
        <p:nvSpPr>
          <p:cNvPr id="3" name="Slide Number Placeholder 2"/>
          <p:cNvSpPr>
            <a:spLocks noGrp="1"/>
          </p:cNvSpPr>
          <p:nvPr>
            <p:ph type="sldNum" sz="quarter" idx="12"/>
          </p:nvPr>
        </p:nvSpPr>
        <p:spPr/>
        <p:txBody>
          <a:bodyPr/>
          <a:lstStyle/>
          <a:p>
            <a:fld id="{4FBD622E-139E-4F21-A7B7-D6CFB861B8B0}"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a:bodyPr>
          <a:lstStyle/>
          <a:p>
            <a:r>
              <a:rPr lang="en-US" sz="3600" dirty="0" smtClean="0">
                <a:solidFill>
                  <a:schemeClr val="bg2"/>
                </a:solidFill>
              </a:rPr>
              <a:t>Beyond what’s in the contract…</a:t>
            </a:r>
          </a:p>
        </p:txBody>
      </p:sp>
      <p:sp>
        <p:nvSpPr>
          <p:cNvPr id="26628" name="Rectangle 3"/>
          <p:cNvSpPr>
            <a:spLocks noGrp="1" noChangeArrowheads="1"/>
          </p:cNvSpPr>
          <p:nvPr>
            <p:ph idx="1"/>
          </p:nvPr>
        </p:nvSpPr>
        <p:spPr>
          <a:xfrm>
            <a:off x="914400" y="1828800"/>
            <a:ext cx="7772400" cy="4191000"/>
          </a:xfrm>
        </p:spPr>
        <p:txBody>
          <a:bodyPr>
            <a:normAutofit/>
          </a:bodyPr>
          <a:lstStyle/>
          <a:p>
            <a:r>
              <a:rPr lang="en-US" sz="3200" dirty="0" smtClean="0">
                <a:solidFill>
                  <a:schemeClr val="tx1">
                    <a:lumMod val="95000"/>
                    <a:lumOff val="5000"/>
                  </a:schemeClr>
                </a:solidFill>
                <a:latin typeface="Calibri" pitchFamily="34" charset="0"/>
              </a:rPr>
              <a:t>What are the “Rules”?</a:t>
            </a:r>
          </a:p>
          <a:p>
            <a:pPr lvl="1"/>
            <a:r>
              <a:rPr lang="en-US" sz="3200" dirty="0" smtClean="0">
                <a:solidFill>
                  <a:schemeClr val="tx1">
                    <a:lumMod val="95000"/>
                    <a:lumOff val="5000"/>
                  </a:schemeClr>
                </a:solidFill>
                <a:latin typeface="Calibri" pitchFamily="34" charset="0"/>
              </a:rPr>
              <a:t>Laws and regulations</a:t>
            </a:r>
          </a:p>
          <a:p>
            <a:pPr lvl="1"/>
            <a:r>
              <a:rPr lang="en-US" sz="3200" dirty="0" smtClean="0">
                <a:solidFill>
                  <a:schemeClr val="tx1">
                    <a:lumMod val="95000"/>
                    <a:lumOff val="5000"/>
                  </a:schemeClr>
                </a:solidFill>
                <a:latin typeface="Calibri" pitchFamily="34" charset="0"/>
              </a:rPr>
              <a:t>Industry standards</a:t>
            </a:r>
          </a:p>
          <a:p>
            <a:pPr lvl="1"/>
            <a:r>
              <a:rPr lang="en-US" sz="3200" dirty="0" smtClean="0">
                <a:solidFill>
                  <a:schemeClr val="tx1">
                    <a:lumMod val="95000"/>
                    <a:lumOff val="5000"/>
                  </a:schemeClr>
                </a:solidFill>
                <a:latin typeface="Calibri" pitchFamily="34" charset="0"/>
              </a:rPr>
              <a:t>“Best” and “Sound” practices</a:t>
            </a:r>
          </a:p>
          <a:p>
            <a:pPr lvl="1"/>
            <a:r>
              <a:rPr lang="en-US" sz="3200" dirty="0" smtClean="0">
                <a:solidFill>
                  <a:schemeClr val="tx1">
                    <a:lumMod val="95000"/>
                    <a:lumOff val="5000"/>
                  </a:schemeClr>
                </a:solidFill>
                <a:latin typeface="Calibri" pitchFamily="34" charset="0"/>
              </a:rPr>
              <a:t>Ethical norms</a:t>
            </a:r>
          </a:p>
          <a:p>
            <a:pPr lvl="1"/>
            <a:endParaRPr lang="en-US" sz="3200" dirty="0" smtClean="0">
              <a:solidFill>
                <a:schemeClr val="tx1">
                  <a:lumMod val="95000"/>
                  <a:lumOff val="5000"/>
                </a:schemeClr>
              </a:solidFill>
              <a:latin typeface="Calibri" pitchFamily="34" charset="0"/>
            </a:endParaRPr>
          </a:p>
          <a:p>
            <a:pPr lvl="1"/>
            <a:r>
              <a:rPr lang="en-US" sz="3200" dirty="0" smtClean="0">
                <a:solidFill>
                  <a:schemeClr val="tx1">
                    <a:lumMod val="95000"/>
                    <a:lumOff val="5000"/>
                  </a:schemeClr>
                </a:solidFill>
                <a:latin typeface="Calibri" pitchFamily="34" charset="0"/>
              </a:rPr>
              <a:t>Where do you set the bar?</a:t>
            </a:r>
          </a:p>
        </p:txBody>
      </p:sp>
      <p:sp>
        <p:nvSpPr>
          <p:cNvPr id="2" name="Date Placeholder 1"/>
          <p:cNvSpPr>
            <a:spLocks noGrp="1"/>
          </p:cNvSpPr>
          <p:nvPr>
            <p:ph type="dt" sz="half" idx="10"/>
          </p:nvPr>
        </p:nvSpPr>
        <p:spPr/>
        <p:txBody>
          <a:bodyPr/>
          <a:lstStyle/>
          <a:p>
            <a:fld id="{4316AEC7-7E91-4A08-9575-DF1E77FC87E6}" type="datetime1">
              <a:rPr lang="en-US" smtClean="0"/>
              <a:pPr/>
              <a:t>11/3/2011</a:t>
            </a:fld>
            <a:endParaRPr lang="en-US"/>
          </a:p>
        </p:txBody>
      </p:sp>
      <p:sp>
        <p:nvSpPr>
          <p:cNvPr id="3" name="Slide Number Placeholder 2"/>
          <p:cNvSpPr>
            <a:spLocks noGrp="1"/>
          </p:cNvSpPr>
          <p:nvPr>
            <p:ph type="sldNum" sz="quarter" idx="12"/>
          </p:nvPr>
        </p:nvSpPr>
        <p:spPr/>
        <p:txBody>
          <a:bodyPr/>
          <a:lstStyle/>
          <a:p>
            <a:fld id="{4FBD622E-139E-4F21-A7B7-D6CFB861B8B0}"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z="3200" dirty="0" smtClean="0">
                <a:solidFill>
                  <a:schemeClr val="bg2"/>
                </a:solidFill>
              </a:rPr>
              <a:t>Challenges: Business Perception of Compliance</a:t>
            </a:r>
          </a:p>
        </p:txBody>
      </p:sp>
      <p:sp>
        <p:nvSpPr>
          <p:cNvPr id="29700" name="Rectangle 3"/>
          <p:cNvSpPr>
            <a:spLocks noGrp="1" noChangeArrowheads="1"/>
          </p:cNvSpPr>
          <p:nvPr>
            <p:ph idx="1"/>
          </p:nvPr>
        </p:nvSpPr>
        <p:spPr>
          <a:xfrm>
            <a:off x="914400" y="1981200"/>
            <a:ext cx="7772400" cy="4038600"/>
          </a:xfrm>
        </p:spPr>
        <p:txBody>
          <a:bodyPr>
            <a:normAutofit/>
          </a:bodyPr>
          <a:lstStyle/>
          <a:p>
            <a:r>
              <a:rPr lang="en-US" sz="3200" dirty="0" smtClean="0">
                <a:latin typeface="Calibri" pitchFamily="34" charset="0"/>
              </a:rPr>
              <a:t>Requirements not designed by physicians, many times not consistent with delivery of quality care</a:t>
            </a:r>
          </a:p>
          <a:p>
            <a:r>
              <a:rPr lang="en-US" sz="3200" dirty="0" smtClean="0">
                <a:latin typeface="Calibri" pitchFamily="34" charset="0"/>
              </a:rPr>
              <a:t>Cost of compliance program –</a:t>
            </a:r>
          </a:p>
          <a:p>
            <a:r>
              <a:rPr lang="en-US" sz="3200" dirty="0" smtClean="0">
                <a:latin typeface="Calibri" pitchFamily="34" charset="0"/>
              </a:rPr>
              <a:t>Time requirements </a:t>
            </a:r>
          </a:p>
          <a:p>
            <a:r>
              <a:rPr lang="en-US" sz="3200" dirty="0" smtClean="0">
                <a:latin typeface="Calibri" pitchFamily="34" charset="0"/>
              </a:rPr>
              <a:t>Some rules just not very clear</a:t>
            </a:r>
          </a:p>
        </p:txBody>
      </p:sp>
      <p:sp>
        <p:nvSpPr>
          <p:cNvPr id="2" name="Date Placeholder 1"/>
          <p:cNvSpPr>
            <a:spLocks noGrp="1"/>
          </p:cNvSpPr>
          <p:nvPr>
            <p:ph type="dt" sz="half" idx="10"/>
          </p:nvPr>
        </p:nvSpPr>
        <p:spPr/>
        <p:txBody>
          <a:bodyPr/>
          <a:lstStyle/>
          <a:p>
            <a:fld id="{DFBDB6DA-CC76-4C4F-B0EF-BA513AD9FBB2}" type="datetime1">
              <a:rPr lang="en-US" smtClean="0"/>
              <a:pPr/>
              <a:t>11/3/2011</a:t>
            </a:fld>
            <a:endParaRPr lang="en-US"/>
          </a:p>
        </p:txBody>
      </p:sp>
      <p:sp>
        <p:nvSpPr>
          <p:cNvPr id="3" name="Slide Number Placeholder 2"/>
          <p:cNvSpPr>
            <a:spLocks noGrp="1"/>
          </p:cNvSpPr>
          <p:nvPr>
            <p:ph type="sldNum" sz="quarter" idx="12"/>
          </p:nvPr>
        </p:nvSpPr>
        <p:spPr/>
        <p:txBody>
          <a:bodyPr/>
          <a:lstStyle/>
          <a:p>
            <a:fld id="{4FBD622E-139E-4F21-A7B7-D6CFB861B8B0}"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dirty="0" smtClean="0">
                <a:solidFill>
                  <a:schemeClr val="bg2"/>
                </a:solidFill>
              </a:rPr>
              <a:t>Compliance Officer’s Job Description</a:t>
            </a:r>
          </a:p>
        </p:txBody>
      </p:sp>
      <p:sp>
        <p:nvSpPr>
          <p:cNvPr id="21508" name="Rectangle 3"/>
          <p:cNvSpPr>
            <a:spLocks noGrp="1" noChangeArrowheads="1"/>
          </p:cNvSpPr>
          <p:nvPr>
            <p:ph idx="1"/>
          </p:nvPr>
        </p:nvSpPr>
        <p:spPr/>
        <p:txBody>
          <a:bodyPr/>
          <a:lstStyle/>
          <a:p>
            <a:pPr>
              <a:lnSpc>
                <a:spcPct val="90000"/>
              </a:lnSpc>
            </a:pPr>
            <a:r>
              <a:rPr lang="en-US" dirty="0" smtClean="0">
                <a:solidFill>
                  <a:schemeClr val="tx1">
                    <a:lumMod val="95000"/>
                    <a:lumOff val="5000"/>
                  </a:schemeClr>
                </a:solidFill>
                <a:latin typeface="Calibri" pitchFamily="34" charset="0"/>
              </a:rPr>
              <a:t>JD, MBA, MHA and/or CPA</a:t>
            </a:r>
          </a:p>
          <a:p>
            <a:pPr>
              <a:lnSpc>
                <a:spcPct val="90000"/>
              </a:lnSpc>
            </a:pPr>
            <a:r>
              <a:rPr lang="en-US" dirty="0" smtClean="0">
                <a:solidFill>
                  <a:schemeClr val="tx1">
                    <a:lumMod val="95000"/>
                    <a:lumOff val="5000"/>
                  </a:schemeClr>
                </a:solidFill>
                <a:latin typeface="Calibri" pitchFamily="34" charset="0"/>
              </a:rPr>
              <a:t>Progressive levels of experience in the field</a:t>
            </a:r>
          </a:p>
          <a:p>
            <a:pPr>
              <a:lnSpc>
                <a:spcPct val="90000"/>
              </a:lnSpc>
            </a:pPr>
            <a:r>
              <a:rPr lang="en-US" dirty="0" smtClean="0">
                <a:solidFill>
                  <a:schemeClr val="tx1">
                    <a:lumMod val="95000"/>
                    <a:lumOff val="5000"/>
                  </a:schemeClr>
                </a:solidFill>
                <a:latin typeface="Calibri" pitchFamily="34" charset="0"/>
              </a:rPr>
              <a:t>Communication skills – speaking and writing</a:t>
            </a:r>
          </a:p>
          <a:p>
            <a:pPr>
              <a:lnSpc>
                <a:spcPct val="90000"/>
              </a:lnSpc>
            </a:pPr>
            <a:r>
              <a:rPr lang="en-US" dirty="0" smtClean="0">
                <a:solidFill>
                  <a:schemeClr val="tx1">
                    <a:lumMod val="95000"/>
                    <a:lumOff val="5000"/>
                  </a:schemeClr>
                </a:solidFill>
                <a:latin typeface="Calibri" pitchFamily="34" charset="0"/>
              </a:rPr>
              <a:t>Diplomatic/People skills</a:t>
            </a:r>
          </a:p>
          <a:p>
            <a:pPr>
              <a:lnSpc>
                <a:spcPct val="90000"/>
              </a:lnSpc>
            </a:pPr>
            <a:r>
              <a:rPr lang="en-US" dirty="0" smtClean="0">
                <a:solidFill>
                  <a:schemeClr val="tx1">
                    <a:lumMod val="95000"/>
                    <a:lumOff val="5000"/>
                  </a:schemeClr>
                </a:solidFill>
                <a:latin typeface="Calibri" pitchFamily="34" charset="0"/>
              </a:rPr>
              <a:t>Strong sense of core values</a:t>
            </a:r>
          </a:p>
          <a:p>
            <a:pPr>
              <a:lnSpc>
                <a:spcPct val="90000"/>
              </a:lnSpc>
            </a:pPr>
            <a:r>
              <a:rPr lang="en-US" dirty="0" smtClean="0">
                <a:solidFill>
                  <a:schemeClr val="tx1">
                    <a:lumMod val="95000"/>
                    <a:lumOff val="5000"/>
                  </a:schemeClr>
                </a:solidFill>
                <a:latin typeface="Calibri" pitchFamily="34" charset="0"/>
              </a:rPr>
              <a:t>Thick skin</a:t>
            </a:r>
          </a:p>
          <a:p>
            <a:pPr>
              <a:lnSpc>
                <a:spcPct val="90000"/>
              </a:lnSpc>
            </a:pPr>
            <a:endParaRPr lang="en-US" dirty="0" smtClean="0">
              <a:solidFill>
                <a:schemeClr val="tx1">
                  <a:lumMod val="95000"/>
                  <a:lumOff val="5000"/>
                </a:schemeClr>
              </a:solidFill>
              <a:latin typeface="Calibri" pitchFamily="34" charset="0"/>
            </a:endParaRPr>
          </a:p>
          <a:p>
            <a:pPr>
              <a:lnSpc>
                <a:spcPct val="90000"/>
              </a:lnSpc>
              <a:buNone/>
            </a:pPr>
            <a:endParaRPr lang="en-US" dirty="0" smtClean="0">
              <a:solidFill>
                <a:schemeClr val="tx1">
                  <a:lumMod val="95000"/>
                  <a:lumOff val="5000"/>
                </a:schemeClr>
              </a:solidFill>
              <a:latin typeface="Calibri" pitchFamily="34" charset="0"/>
            </a:endParaRPr>
          </a:p>
          <a:p>
            <a:pPr>
              <a:lnSpc>
                <a:spcPct val="90000"/>
              </a:lnSpc>
              <a:buNone/>
            </a:pPr>
            <a:r>
              <a:rPr lang="en-US" dirty="0" smtClean="0">
                <a:solidFill>
                  <a:schemeClr val="tx1">
                    <a:lumMod val="95000"/>
                    <a:lumOff val="5000"/>
                  </a:schemeClr>
                </a:solidFill>
                <a:latin typeface="Calibri" pitchFamily="34" charset="0"/>
              </a:rPr>
              <a:t>Must report “high” in the organizational structure</a:t>
            </a:r>
          </a:p>
        </p:txBody>
      </p:sp>
      <p:sp>
        <p:nvSpPr>
          <p:cNvPr id="2" name="Date Placeholder 1"/>
          <p:cNvSpPr>
            <a:spLocks noGrp="1"/>
          </p:cNvSpPr>
          <p:nvPr>
            <p:ph type="dt" sz="half" idx="10"/>
          </p:nvPr>
        </p:nvSpPr>
        <p:spPr/>
        <p:txBody>
          <a:bodyPr/>
          <a:lstStyle/>
          <a:p>
            <a:fld id="{F6C7A41E-B038-458C-B2D3-C0D1F91D7ACF}" type="datetime1">
              <a:rPr lang="en-US" smtClean="0"/>
              <a:pPr/>
              <a:t>11/3/2011</a:t>
            </a:fld>
            <a:endParaRPr lang="en-US"/>
          </a:p>
        </p:txBody>
      </p:sp>
      <p:sp>
        <p:nvSpPr>
          <p:cNvPr id="3" name="Slide Number Placeholder 2"/>
          <p:cNvSpPr>
            <a:spLocks noGrp="1"/>
          </p:cNvSpPr>
          <p:nvPr>
            <p:ph type="sldNum" sz="quarter" idx="12"/>
          </p:nvPr>
        </p:nvSpPr>
        <p:spPr/>
        <p:txBody>
          <a:bodyPr/>
          <a:lstStyle/>
          <a:p>
            <a:fld id="{4FBD622E-139E-4F21-A7B7-D6CFB861B8B0}"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Diplomatic skills are important</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fld id="{AC0BDFCD-0D8B-4BF4-BF43-6DC8E67B9F99}" type="datetime1">
              <a:rPr lang="en-US" smtClean="0"/>
              <a:pPr/>
              <a:t>11/3/2011</a:t>
            </a:fld>
            <a:endParaRPr lang="en-US"/>
          </a:p>
        </p:txBody>
      </p:sp>
      <p:sp>
        <p:nvSpPr>
          <p:cNvPr id="5" name="Slide Number Placeholder 4"/>
          <p:cNvSpPr>
            <a:spLocks noGrp="1"/>
          </p:cNvSpPr>
          <p:nvPr>
            <p:ph type="sldNum" sz="quarter" idx="12"/>
          </p:nvPr>
        </p:nvSpPr>
        <p:spPr/>
        <p:txBody>
          <a:bodyPr/>
          <a:lstStyle/>
          <a:p>
            <a:fld id="{4FBD622E-139E-4F21-A7B7-D6CFB861B8B0}" type="slidenum">
              <a:rPr lang="en-US" smtClean="0"/>
              <a:pPr/>
              <a:t>19</a:t>
            </a:fld>
            <a:endParaRPr lang="en-US"/>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38200" y="3048000"/>
            <a:ext cx="7459174" cy="23193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494520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title"/>
          </p:nvPr>
        </p:nvSpPr>
        <p:spPr/>
        <p:txBody>
          <a:bodyPr/>
          <a:lstStyle/>
          <a:p>
            <a:r>
              <a:rPr lang="en-US" dirty="0" smtClean="0">
                <a:solidFill>
                  <a:schemeClr val="bg2"/>
                </a:solidFill>
                <a:latin typeface="Arial" pitchFamily="34" charset="0"/>
                <a:cs typeface="Arial" pitchFamily="34" charset="0"/>
              </a:rPr>
              <a:t>Helpful Disclosure</a:t>
            </a:r>
          </a:p>
        </p:txBody>
      </p:sp>
      <p:sp>
        <p:nvSpPr>
          <p:cNvPr id="16388" name="Rectangle 3"/>
          <p:cNvSpPr>
            <a:spLocks noGrp="1" noChangeArrowheads="1"/>
          </p:cNvSpPr>
          <p:nvPr>
            <p:ph idx="1"/>
          </p:nvPr>
        </p:nvSpPr>
        <p:spPr/>
        <p:txBody>
          <a:bodyPr/>
          <a:lstStyle/>
          <a:p>
            <a:endParaRPr lang="en-US" dirty="0" smtClean="0"/>
          </a:p>
          <a:p>
            <a:endParaRPr lang="en-US" dirty="0" smtClean="0"/>
          </a:p>
          <a:p>
            <a:pPr>
              <a:buNone/>
            </a:pPr>
            <a:r>
              <a:rPr lang="en-US" sz="3200" dirty="0" smtClean="0">
                <a:latin typeface="Calibri" pitchFamily="34" charset="0"/>
              </a:rPr>
              <a:t>	Warning:  These printed materials are not designed to include all  points that will be presented in class or include information helpful to know for purposes of testing.</a:t>
            </a:r>
            <a:r>
              <a:rPr lang="en-US" sz="3200" dirty="0" smtClean="0">
                <a:latin typeface="Calisto MT" pitchFamily="18" charset="0"/>
              </a:rPr>
              <a:t> </a:t>
            </a:r>
          </a:p>
          <a:p>
            <a:pPr>
              <a:buNone/>
            </a:pPr>
            <a:endParaRPr lang="en-US" sz="3200" dirty="0">
              <a:latin typeface="Calisto MT" pitchFamily="18" charset="0"/>
            </a:endParaRPr>
          </a:p>
          <a:p>
            <a:pPr>
              <a:buNone/>
            </a:pPr>
            <a:r>
              <a:rPr lang="en-US" sz="3200" dirty="0" smtClean="0">
                <a:latin typeface="Calisto MT" pitchFamily="18" charset="0"/>
              </a:rPr>
              <a:t>    </a:t>
            </a:r>
          </a:p>
          <a:p>
            <a:pPr>
              <a:buNone/>
            </a:pPr>
            <a:endParaRPr lang="en-US" sz="3200" dirty="0" smtClean="0">
              <a:latin typeface="Calisto MT" pitchFamily="18" charset="0"/>
            </a:endParaRPr>
          </a:p>
          <a:p>
            <a:pPr>
              <a:buNone/>
            </a:pPr>
            <a:endParaRPr lang="en-US" sz="3200" dirty="0">
              <a:latin typeface="Calisto MT" pitchFamily="18" charset="0"/>
            </a:endParaRPr>
          </a:p>
          <a:p>
            <a:pPr>
              <a:buNone/>
            </a:pPr>
            <a:endParaRPr lang="en-US" sz="3200" dirty="0" smtClean="0">
              <a:latin typeface="Calisto MT" pitchFamily="18" charset="0"/>
            </a:endParaRPr>
          </a:p>
          <a:p>
            <a:pPr>
              <a:buNone/>
            </a:pPr>
            <a:endParaRPr lang="en-US" sz="3200" dirty="0">
              <a:latin typeface="Calisto MT" pitchFamily="18" charset="0"/>
            </a:endParaRPr>
          </a:p>
          <a:p>
            <a:pPr>
              <a:buNone/>
            </a:pPr>
            <a:endParaRPr lang="en-US" sz="3200" dirty="0" smtClean="0">
              <a:latin typeface="Calisto MT" pitchFamily="18" charset="0"/>
            </a:endParaRPr>
          </a:p>
          <a:p>
            <a:endParaRPr lang="en-US" dirty="0" smtClean="0"/>
          </a:p>
        </p:txBody>
      </p:sp>
      <p:sp>
        <p:nvSpPr>
          <p:cNvPr id="2" name="Date Placeholder 1"/>
          <p:cNvSpPr>
            <a:spLocks noGrp="1"/>
          </p:cNvSpPr>
          <p:nvPr>
            <p:ph type="dt" sz="half" idx="10"/>
          </p:nvPr>
        </p:nvSpPr>
        <p:spPr/>
        <p:txBody>
          <a:bodyPr/>
          <a:lstStyle/>
          <a:p>
            <a:fld id="{18829345-EFDF-4752-A6F5-9E4B641FEDAC}" type="datetime1">
              <a:rPr lang="en-US" smtClean="0"/>
              <a:pPr/>
              <a:t>11/3/2011</a:t>
            </a:fld>
            <a:endParaRPr lang="en-US"/>
          </a:p>
        </p:txBody>
      </p:sp>
      <p:sp>
        <p:nvSpPr>
          <p:cNvPr id="3" name="Slide Number Placeholder 2"/>
          <p:cNvSpPr>
            <a:spLocks noGrp="1"/>
          </p:cNvSpPr>
          <p:nvPr>
            <p:ph type="sldNum" sz="quarter" idx="12"/>
          </p:nvPr>
        </p:nvSpPr>
        <p:spPr/>
        <p:txBody>
          <a:bodyPr/>
          <a:lstStyle/>
          <a:p>
            <a:fld id="{4FBD622E-139E-4F21-A7B7-D6CFB861B8B0}"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r>
              <a:rPr lang="en-US" sz="3200" dirty="0" smtClean="0">
                <a:solidFill>
                  <a:schemeClr val="bg2"/>
                </a:solidFill>
                <a:latin typeface="Arial Rounded MT Bold" pitchFamily="34" charset="0"/>
              </a:rPr>
              <a:t>Current Areas </a:t>
            </a:r>
          </a:p>
        </p:txBody>
      </p:sp>
      <p:sp>
        <p:nvSpPr>
          <p:cNvPr id="20484" name="Rectangle 3"/>
          <p:cNvSpPr>
            <a:spLocks noGrp="1" noChangeArrowheads="1"/>
          </p:cNvSpPr>
          <p:nvPr>
            <p:ph idx="1"/>
          </p:nvPr>
        </p:nvSpPr>
        <p:spPr/>
        <p:txBody>
          <a:bodyPr/>
          <a:lstStyle/>
          <a:p>
            <a:r>
              <a:rPr lang="en-US" dirty="0" smtClean="0">
                <a:solidFill>
                  <a:schemeClr val="tx1">
                    <a:lumMod val="95000"/>
                    <a:lumOff val="5000"/>
                  </a:schemeClr>
                </a:solidFill>
                <a:latin typeface="Calibri" pitchFamily="34" charset="0"/>
              </a:rPr>
              <a:t>Physician Billing</a:t>
            </a:r>
          </a:p>
          <a:p>
            <a:r>
              <a:rPr lang="en-US" dirty="0" smtClean="0">
                <a:solidFill>
                  <a:schemeClr val="tx1">
                    <a:lumMod val="95000"/>
                    <a:lumOff val="5000"/>
                  </a:schemeClr>
                </a:solidFill>
                <a:latin typeface="Calibri" pitchFamily="34" charset="0"/>
              </a:rPr>
              <a:t>Hospital Billing</a:t>
            </a:r>
          </a:p>
          <a:p>
            <a:r>
              <a:rPr lang="en-US" dirty="0" smtClean="0">
                <a:solidFill>
                  <a:schemeClr val="tx1">
                    <a:lumMod val="95000"/>
                    <a:lumOff val="5000"/>
                  </a:schemeClr>
                </a:solidFill>
                <a:latin typeface="Calibri" pitchFamily="34" charset="0"/>
              </a:rPr>
              <a:t>Privacy</a:t>
            </a:r>
          </a:p>
          <a:p>
            <a:r>
              <a:rPr lang="en-US" dirty="0" smtClean="0">
                <a:solidFill>
                  <a:schemeClr val="tx1">
                    <a:lumMod val="95000"/>
                    <a:lumOff val="5000"/>
                  </a:schemeClr>
                </a:solidFill>
                <a:latin typeface="Calibri" pitchFamily="34" charset="0"/>
              </a:rPr>
              <a:t>Clinical Trials and Research </a:t>
            </a:r>
          </a:p>
          <a:p>
            <a:r>
              <a:rPr lang="en-US" dirty="0" smtClean="0">
                <a:solidFill>
                  <a:schemeClr val="tx1">
                    <a:lumMod val="95000"/>
                    <a:lumOff val="5000"/>
                  </a:schemeClr>
                </a:solidFill>
                <a:latin typeface="Calibri" pitchFamily="34" charset="0"/>
              </a:rPr>
              <a:t>Conflict of Interest</a:t>
            </a:r>
          </a:p>
          <a:p>
            <a:r>
              <a:rPr lang="en-US" dirty="0" smtClean="0">
                <a:solidFill>
                  <a:schemeClr val="tx1">
                    <a:lumMod val="95000"/>
                    <a:lumOff val="5000"/>
                  </a:schemeClr>
                </a:solidFill>
                <a:latin typeface="Calibri" pitchFamily="34" charset="0"/>
              </a:rPr>
              <a:t>Employment (Sarbanes-Oxley)</a:t>
            </a:r>
          </a:p>
          <a:p>
            <a:r>
              <a:rPr lang="en-US" dirty="0" smtClean="0">
                <a:solidFill>
                  <a:schemeClr val="tx1">
                    <a:lumMod val="95000"/>
                    <a:lumOff val="5000"/>
                  </a:schemeClr>
                </a:solidFill>
                <a:latin typeface="Calibri" pitchFamily="34" charset="0"/>
              </a:rPr>
              <a:t>DME</a:t>
            </a:r>
          </a:p>
          <a:p>
            <a:r>
              <a:rPr lang="en-US" dirty="0" smtClean="0">
                <a:solidFill>
                  <a:schemeClr val="tx1">
                    <a:lumMod val="95000"/>
                    <a:lumOff val="5000"/>
                  </a:schemeClr>
                </a:solidFill>
                <a:latin typeface="Calibri" pitchFamily="34" charset="0"/>
              </a:rPr>
              <a:t>Enforcement Agencies</a:t>
            </a:r>
          </a:p>
          <a:p>
            <a:r>
              <a:rPr lang="en-US" dirty="0" smtClean="0">
                <a:solidFill>
                  <a:schemeClr val="tx1">
                    <a:lumMod val="95000"/>
                    <a:lumOff val="5000"/>
                  </a:schemeClr>
                </a:solidFill>
                <a:latin typeface="Calibri" pitchFamily="34" charset="0"/>
              </a:rPr>
              <a:t>Consultants</a:t>
            </a:r>
          </a:p>
        </p:txBody>
      </p:sp>
      <p:sp>
        <p:nvSpPr>
          <p:cNvPr id="2" name="Date Placeholder 1"/>
          <p:cNvSpPr>
            <a:spLocks noGrp="1"/>
          </p:cNvSpPr>
          <p:nvPr>
            <p:ph type="dt" sz="half" idx="10"/>
          </p:nvPr>
        </p:nvSpPr>
        <p:spPr/>
        <p:txBody>
          <a:bodyPr/>
          <a:lstStyle/>
          <a:p>
            <a:fld id="{760F95E6-6612-466D-9D9F-B37B6130673E}" type="datetime1">
              <a:rPr lang="en-US" smtClean="0"/>
              <a:pPr/>
              <a:t>11/3/2011</a:t>
            </a:fld>
            <a:endParaRPr lang="en-US"/>
          </a:p>
        </p:txBody>
      </p:sp>
      <p:sp>
        <p:nvSpPr>
          <p:cNvPr id="3" name="Slide Number Placeholder 2"/>
          <p:cNvSpPr>
            <a:spLocks noGrp="1"/>
          </p:cNvSpPr>
          <p:nvPr>
            <p:ph type="sldNum" sz="quarter" idx="12"/>
          </p:nvPr>
        </p:nvSpPr>
        <p:spPr/>
        <p:txBody>
          <a:bodyPr/>
          <a:lstStyle/>
          <a:p>
            <a:fld id="{4FBD622E-139E-4F21-A7B7-D6CFB861B8B0}"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a:xfrm>
            <a:off x="2590800" y="304800"/>
            <a:ext cx="6477000" cy="838200"/>
          </a:xfrm>
        </p:spPr>
        <p:txBody>
          <a:bodyPr>
            <a:normAutofit fontScale="90000"/>
          </a:bodyPr>
          <a:lstStyle/>
          <a:p>
            <a:r>
              <a:rPr lang="en-US" dirty="0" smtClean="0"/>
              <a:t>Difference  between Criminal and Tort Law</a:t>
            </a:r>
          </a:p>
        </p:txBody>
      </p:sp>
      <p:sp>
        <p:nvSpPr>
          <p:cNvPr id="36868" name="Rectangle 1027"/>
          <p:cNvSpPr>
            <a:spLocks noGrp="1" noChangeArrowheads="1"/>
          </p:cNvSpPr>
          <p:nvPr>
            <p:ph idx="1"/>
          </p:nvPr>
        </p:nvSpPr>
        <p:spPr>
          <a:xfrm>
            <a:off x="914400" y="1981200"/>
            <a:ext cx="7772400" cy="4038600"/>
          </a:xfrm>
        </p:spPr>
        <p:txBody>
          <a:bodyPr/>
          <a:lstStyle/>
          <a:p>
            <a:pPr>
              <a:lnSpc>
                <a:spcPct val="90000"/>
              </a:lnSpc>
            </a:pPr>
            <a:r>
              <a:rPr lang="en-US" sz="3600" b="1" u="sng" dirty="0" smtClean="0">
                <a:latin typeface="Calibri" pitchFamily="34" charset="0"/>
              </a:rPr>
              <a:t>Fraud </a:t>
            </a:r>
            <a:r>
              <a:rPr lang="en-US" dirty="0" smtClean="0">
                <a:latin typeface="Calibri" pitchFamily="34" charset="0"/>
              </a:rPr>
              <a:t>– is </a:t>
            </a:r>
            <a:r>
              <a:rPr lang="en-US" i="1" u="sng" dirty="0" smtClean="0">
                <a:latin typeface="Calibri" pitchFamily="34" charset="0"/>
              </a:rPr>
              <a:t>knowingly and willfully</a:t>
            </a:r>
            <a:r>
              <a:rPr lang="en-US" dirty="0" smtClean="0">
                <a:latin typeface="Calibri" pitchFamily="34" charset="0"/>
              </a:rPr>
              <a:t> </a:t>
            </a:r>
            <a:r>
              <a:rPr lang="en-US" sz="2800" dirty="0" smtClean="0">
                <a:latin typeface="Calibri" pitchFamily="34" charset="0"/>
              </a:rPr>
              <a:t>executing or attempting to execute, a scheme or artifice to defraud any health care benefit program or to obtain, by means of false or fraudulent pretenses, representations, or promises, any of the money or property owned by, or under the custody or control of any health care benefit program</a:t>
            </a:r>
            <a:r>
              <a:rPr lang="en-US" sz="2400" dirty="0" smtClean="0">
                <a:latin typeface="Calibri" pitchFamily="34" charset="0"/>
              </a:rPr>
              <a:t>.</a:t>
            </a:r>
          </a:p>
          <a:p>
            <a:pPr lvl="1">
              <a:lnSpc>
                <a:spcPct val="90000"/>
              </a:lnSpc>
            </a:pPr>
            <a:r>
              <a:rPr lang="en-US" dirty="0" smtClean="0">
                <a:latin typeface="Calibri" pitchFamily="34" charset="0"/>
              </a:rPr>
              <a:t>Mens rea  - the “mental element”</a:t>
            </a:r>
          </a:p>
        </p:txBody>
      </p:sp>
      <p:sp>
        <p:nvSpPr>
          <p:cNvPr id="2" name="Date Placeholder 1"/>
          <p:cNvSpPr>
            <a:spLocks noGrp="1"/>
          </p:cNvSpPr>
          <p:nvPr>
            <p:ph type="dt" sz="half" idx="10"/>
          </p:nvPr>
        </p:nvSpPr>
        <p:spPr/>
        <p:txBody>
          <a:bodyPr/>
          <a:lstStyle/>
          <a:p>
            <a:fld id="{C3EB8179-24F7-4EC0-85AF-22B6369F7CD6}" type="datetime1">
              <a:rPr lang="en-US" smtClean="0"/>
              <a:pPr/>
              <a:t>11/3/2011</a:t>
            </a:fld>
            <a:endParaRPr lang="en-US"/>
          </a:p>
        </p:txBody>
      </p:sp>
      <p:sp>
        <p:nvSpPr>
          <p:cNvPr id="3" name="Slide Number Placeholder 2"/>
          <p:cNvSpPr>
            <a:spLocks noGrp="1"/>
          </p:cNvSpPr>
          <p:nvPr>
            <p:ph type="sldNum" sz="quarter" idx="12"/>
          </p:nvPr>
        </p:nvSpPr>
        <p:spPr/>
        <p:txBody>
          <a:bodyPr/>
          <a:lstStyle/>
          <a:p>
            <a:fld id="{4FBD622E-139E-4F21-A7B7-D6CFB861B8B0}"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26"/>
          <p:cNvSpPr>
            <a:spLocks noGrp="1" noChangeArrowheads="1"/>
          </p:cNvSpPr>
          <p:nvPr>
            <p:ph type="title"/>
          </p:nvPr>
        </p:nvSpPr>
        <p:spPr/>
        <p:txBody>
          <a:bodyPr>
            <a:normAutofit/>
          </a:bodyPr>
          <a:lstStyle/>
          <a:p>
            <a:r>
              <a:rPr lang="en-US" dirty="0" smtClean="0"/>
              <a:t>Difference between Criminal and Tort Law</a:t>
            </a:r>
          </a:p>
        </p:txBody>
      </p:sp>
      <p:sp>
        <p:nvSpPr>
          <p:cNvPr id="37892" name="Rectangle 1027"/>
          <p:cNvSpPr>
            <a:spLocks noGrp="1" noChangeArrowheads="1"/>
          </p:cNvSpPr>
          <p:nvPr>
            <p:ph idx="1"/>
          </p:nvPr>
        </p:nvSpPr>
        <p:spPr>
          <a:xfrm>
            <a:off x="577850" y="1752600"/>
            <a:ext cx="8566150" cy="4114800"/>
          </a:xfrm>
        </p:spPr>
        <p:txBody>
          <a:bodyPr/>
          <a:lstStyle/>
          <a:p>
            <a:r>
              <a:rPr lang="en-US" sz="3500" b="1" u="sng" dirty="0" smtClean="0">
                <a:latin typeface="Calibri" pitchFamily="34" charset="0"/>
              </a:rPr>
              <a:t>Abuse </a:t>
            </a:r>
            <a:r>
              <a:rPr lang="en-US" sz="2800" dirty="0" smtClean="0">
                <a:latin typeface="Calibri" pitchFamily="34" charset="0"/>
              </a:rPr>
              <a:t>may directly or indirectly, result in unnecessary costs to the Medicare or Medicaid program, improper payment, or </a:t>
            </a:r>
            <a:r>
              <a:rPr lang="en-US" sz="2400" dirty="0" smtClean="0">
                <a:latin typeface="Calibri" pitchFamily="34" charset="0"/>
              </a:rPr>
              <a:t>payment for services which fail to meet professionally recognized standards of care, or that are medically unnecessary.  Abuse involved payment for items or services when there is no legal entitlement to that payment and the provider has not knowingly and/or intentionally misrepresented facts to obtain payment.</a:t>
            </a:r>
          </a:p>
        </p:txBody>
      </p:sp>
      <p:sp>
        <p:nvSpPr>
          <p:cNvPr id="2" name="Date Placeholder 1"/>
          <p:cNvSpPr>
            <a:spLocks noGrp="1"/>
          </p:cNvSpPr>
          <p:nvPr>
            <p:ph type="dt" sz="half" idx="10"/>
          </p:nvPr>
        </p:nvSpPr>
        <p:spPr/>
        <p:txBody>
          <a:bodyPr/>
          <a:lstStyle/>
          <a:p>
            <a:fld id="{A7AA09AB-41EB-49D5-B467-78D1A7E1199C}" type="datetime1">
              <a:rPr lang="en-US" smtClean="0"/>
              <a:pPr/>
              <a:t>11/3/2011</a:t>
            </a:fld>
            <a:endParaRPr lang="en-US"/>
          </a:p>
        </p:txBody>
      </p:sp>
      <p:sp>
        <p:nvSpPr>
          <p:cNvPr id="3" name="Slide Number Placeholder 2"/>
          <p:cNvSpPr>
            <a:spLocks noGrp="1"/>
          </p:cNvSpPr>
          <p:nvPr>
            <p:ph type="sldNum" sz="quarter" idx="12"/>
          </p:nvPr>
        </p:nvSpPr>
        <p:spPr/>
        <p:txBody>
          <a:bodyPr/>
          <a:lstStyle/>
          <a:p>
            <a:fld id="{4FBD622E-139E-4F21-A7B7-D6CFB861B8B0}"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2514600" y="609600"/>
            <a:ext cx="6553200" cy="457200"/>
          </a:xfrm>
        </p:spPr>
        <p:txBody>
          <a:bodyPr>
            <a:normAutofit fontScale="90000"/>
          </a:bodyPr>
          <a:lstStyle/>
          <a:p>
            <a:pPr fontAlgn="auto">
              <a:spcAft>
                <a:spcPts val="0"/>
              </a:spcAft>
              <a:defRPr/>
            </a:pPr>
            <a:r>
              <a:rPr lang="en-US" sz="2800" dirty="0" smtClean="0">
                <a:solidFill>
                  <a:schemeClr val="bg2"/>
                </a:solidFill>
              </a:rPr>
              <a:t>FEDERAL ENFORCEMENT AND </a:t>
            </a:r>
            <a:br>
              <a:rPr lang="en-US" sz="2800" dirty="0" smtClean="0">
                <a:solidFill>
                  <a:schemeClr val="bg2"/>
                </a:solidFill>
              </a:rPr>
            </a:br>
            <a:r>
              <a:rPr lang="en-US" sz="2800" u="sng" dirty="0" smtClean="0">
                <a:solidFill>
                  <a:schemeClr val="bg2"/>
                </a:solidFill>
              </a:rPr>
              <a:t>THE  FALSE CLAIMS ACT-</a:t>
            </a:r>
            <a:br>
              <a:rPr lang="en-US" sz="2800" u="sng" dirty="0" smtClean="0">
                <a:solidFill>
                  <a:schemeClr val="bg2"/>
                </a:solidFill>
              </a:rPr>
            </a:br>
            <a:r>
              <a:rPr lang="en-US" sz="2800" u="sng" dirty="0" smtClean="0">
                <a:solidFill>
                  <a:schemeClr val="bg2"/>
                </a:solidFill>
              </a:rPr>
              <a:t> and Qui Tam lawsuits (whistleblowers)</a:t>
            </a:r>
            <a:br>
              <a:rPr lang="en-US" sz="2800" u="sng" dirty="0" smtClean="0">
                <a:solidFill>
                  <a:schemeClr val="bg2"/>
                </a:solidFill>
              </a:rPr>
            </a:br>
            <a:endParaRPr lang="en-US" sz="2800" u="sng" dirty="0" smtClean="0">
              <a:solidFill>
                <a:schemeClr val="bg2"/>
              </a:solidFill>
            </a:endParaRPr>
          </a:p>
        </p:txBody>
      </p:sp>
      <p:sp>
        <p:nvSpPr>
          <p:cNvPr id="33796" name="Rectangle 3"/>
          <p:cNvSpPr>
            <a:spLocks noGrp="1" noChangeArrowheads="1"/>
          </p:cNvSpPr>
          <p:nvPr>
            <p:ph idx="1"/>
          </p:nvPr>
        </p:nvSpPr>
        <p:spPr>
          <a:xfrm>
            <a:off x="914400" y="2209800"/>
            <a:ext cx="7772400" cy="3810000"/>
          </a:xfrm>
        </p:spPr>
        <p:txBody>
          <a:bodyPr/>
          <a:lstStyle/>
          <a:p>
            <a:pPr>
              <a:lnSpc>
                <a:spcPct val="90000"/>
              </a:lnSpc>
            </a:pPr>
            <a:r>
              <a:rPr lang="en-US" sz="4000" b="1" dirty="0" smtClean="0">
                <a:latin typeface="Calibri" pitchFamily="34" charset="0"/>
              </a:rPr>
              <a:t>The US Sentencing Commission-</a:t>
            </a:r>
          </a:p>
          <a:p>
            <a:pPr>
              <a:lnSpc>
                <a:spcPct val="90000"/>
              </a:lnSpc>
              <a:buFont typeface="Wingdings" pitchFamily="2" charset="2"/>
              <a:buNone/>
            </a:pPr>
            <a:r>
              <a:rPr lang="en-US" sz="4000" b="1" dirty="0" smtClean="0">
                <a:latin typeface="Calibri" pitchFamily="34" charset="0"/>
              </a:rPr>
              <a:t>	</a:t>
            </a:r>
            <a:r>
              <a:rPr lang="en-US" sz="2400" dirty="0" smtClean="0">
                <a:latin typeface="Calibri" pitchFamily="34" charset="0"/>
              </a:rPr>
              <a:t>Created by Congress in 1984, its purpose is to draft narrow parameters for determining criminal sentencing.  The original intent was to standardize criminal penalties.  There are now specific guidelines for violations of Healthcare law, that help define the Federal Government’s expectations</a:t>
            </a:r>
            <a:r>
              <a:rPr lang="en-US" dirty="0" smtClean="0">
                <a:latin typeface="Calibri" pitchFamily="34" charset="0"/>
              </a:rPr>
              <a:t>.</a:t>
            </a:r>
            <a:endParaRPr lang="en-US" sz="4000" b="1" dirty="0" smtClean="0">
              <a:latin typeface="Calibri" pitchFamily="34" charset="0"/>
            </a:endParaRPr>
          </a:p>
        </p:txBody>
      </p:sp>
      <p:sp>
        <p:nvSpPr>
          <p:cNvPr id="2" name="Date Placeholder 1"/>
          <p:cNvSpPr>
            <a:spLocks noGrp="1"/>
          </p:cNvSpPr>
          <p:nvPr>
            <p:ph type="dt" sz="half" idx="10"/>
          </p:nvPr>
        </p:nvSpPr>
        <p:spPr/>
        <p:txBody>
          <a:bodyPr/>
          <a:lstStyle/>
          <a:p>
            <a:fld id="{6884065E-0330-4796-B066-4B806DBEED8B}" type="datetime1">
              <a:rPr lang="en-US" smtClean="0"/>
              <a:pPr/>
              <a:t>11/3/2011</a:t>
            </a:fld>
            <a:endParaRPr lang="en-US"/>
          </a:p>
        </p:txBody>
      </p:sp>
      <p:sp>
        <p:nvSpPr>
          <p:cNvPr id="3" name="Slide Number Placeholder 2"/>
          <p:cNvSpPr>
            <a:spLocks noGrp="1"/>
          </p:cNvSpPr>
          <p:nvPr>
            <p:ph type="sldNum" sz="quarter" idx="12"/>
          </p:nvPr>
        </p:nvSpPr>
        <p:spPr/>
        <p:txBody>
          <a:bodyPr/>
          <a:lstStyle/>
          <a:p>
            <a:fld id="{4FBD622E-139E-4F21-A7B7-D6CFB861B8B0}"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200400" y="228600"/>
            <a:ext cx="5105400" cy="1052512"/>
          </a:xfrm>
        </p:spPr>
        <p:txBody>
          <a:bodyPr/>
          <a:lstStyle/>
          <a:p>
            <a:r>
              <a:rPr lang="en-US" dirty="0" smtClean="0"/>
              <a:t>The Program Mission</a:t>
            </a:r>
          </a:p>
        </p:txBody>
      </p:sp>
      <p:sp>
        <p:nvSpPr>
          <p:cNvPr id="41988" name="Rectangle 3"/>
          <p:cNvSpPr>
            <a:spLocks noGrp="1" noChangeArrowheads="1"/>
          </p:cNvSpPr>
          <p:nvPr>
            <p:ph idx="1"/>
          </p:nvPr>
        </p:nvSpPr>
        <p:spPr>
          <a:xfrm>
            <a:off x="228600" y="1905000"/>
            <a:ext cx="8794750" cy="4191000"/>
          </a:xfrm>
        </p:spPr>
        <p:txBody>
          <a:bodyPr/>
          <a:lstStyle/>
          <a:p>
            <a:r>
              <a:rPr lang="en-US" sz="3600" dirty="0" smtClean="0">
                <a:latin typeface="Calibri" pitchFamily="34" charset="0"/>
              </a:rPr>
              <a:t>A compliance program built to accomplish its mission:</a:t>
            </a:r>
          </a:p>
          <a:p>
            <a:pPr lvl="1"/>
            <a:r>
              <a:rPr lang="en-US" sz="3600" dirty="0" smtClean="0">
                <a:latin typeface="Calibri" pitchFamily="34" charset="0"/>
              </a:rPr>
              <a:t>To Deter</a:t>
            </a:r>
          </a:p>
          <a:p>
            <a:pPr lvl="1"/>
            <a:r>
              <a:rPr lang="en-US" sz="3600" dirty="0" smtClean="0">
                <a:latin typeface="Calibri" pitchFamily="34" charset="0"/>
              </a:rPr>
              <a:t>To Detect</a:t>
            </a:r>
          </a:p>
          <a:p>
            <a:pPr lvl="1"/>
            <a:r>
              <a:rPr lang="en-US" sz="3600" dirty="0" smtClean="0">
                <a:latin typeface="Calibri" pitchFamily="34" charset="0"/>
              </a:rPr>
              <a:t>To Address the issues promptly</a:t>
            </a:r>
          </a:p>
          <a:p>
            <a:pPr lvl="1">
              <a:buFont typeface="Wingdings" pitchFamily="2" charset="2"/>
              <a:buNone/>
            </a:pPr>
            <a:endParaRPr lang="en-US" sz="3200" dirty="0" smtClean="0"/>
          </a:p>
          <a:p>
            <a:pPr lvl="1">
              <a:buFont typeface="Wingdings" pitchFamily="2" charset="2"/>
              <a:buNone/>
            </a:pPr>
            <a:endParaRPr lang="en-US" dirty="0" smtClean="0"/>
          </a:p>
          <a:p>
            <a:pPr lvl="1">
              <a:buFont typeface="Wingdings" pitchFamily="2" charset="2"/>
              <a:buNone/>
            </a:pPr>
            <a:endParaRPr lang="en-US" dirty="0" smtClean="0"/>
          </a:p>
        </p:txBody>
      </p:sp>
      <p:sp>
        <p:nvSpPr>
          <p:cNvPr id="2" name="Date Placeholder 1"/>
          <p:cNvSpPr>
            <a:spLocks noGrp="1"/>
          </p:cNvSpPr>
          <p:nvPr>
            <p:ph type="dt" sz="half" idx="10"/>
          </p:nvPr>
        </p:nvSpPr>
        <p:spPr/>
        <p:txBody>
          <a:bodyPr/>
          <a:lstStyle/>
          <a:p>
            <a:fld id="{D2F5BF97-583B-4755-B6B2-418882E271D5}" type="datetime1">
              <a:rPr lang="en-US" smtClean="0"/>
              <a:pPr/>
              <a:t>11/3/2011</a:t>
            </a:fld>
            <a:endParaRPr lang="en-US"/>
          </a:p>
        </p:txBody>
      </p:sp>
      <p:sp>
        <p:nvSpPr>
          <p:cNvPr id="3" name="Slide Number Placeholder 2"/>
          <p:cNvSpPr>
            <a:spLocks noGrp="1"/>
          </p:cNvSpPr>
          <p:nvPr>
            <p:ph type="sldNum" sz="quarter" idx="12"/>
          </p:nvPr>
        </p:nvSpPr>
        <p:spPr/>
        <p:txBody>
          <a:bodyPr/>
          <a:lstStyle/>
          <a:p>
            <a:fld id="{4FBD622E-139E-4F21-A7B7-D6CFB861B8B0}"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2057400" y="192088"/>
            <a:ext cx="6977063" cy="1431925"/>
          </a:xfrm>
        </p:spPr>
        <p:txBody>
          <a:bodyPr>
            <a:normAutofit/>
          </a:bodyPr>
          <a:lstStyle/>
          <a:p>
            <a:pPr algn="ctr"/>
            <a:r>
              <a:rPr lang="en-US" dirty="0" smtClean="0"/>
              <a:t>7 Common Elements in Compliance Guidelines</a:t>
            </a:r>
          </a:p>
        </p:txBody>
      </p:sp>
      <p:sp>
        <p:nvSpPr>
          <p:cNvPr id="44036" name="Rectangle 3"/>
          <p:cNvSpPr>
            <a:spLocks noGrp="1" noChangeArrowheads="1"/>
          </p:cNvSpPr>
          <p:nvPr>
            <p:ph idx="1"/>
          </p:nvPr>
        </p:nvSpPr>
        <p:spPr>
          <a:xfrm>
            <a:off x="1101725" y="2120900"/>
            <a:ext cx="7585075" cy="4010025"/>
          </a:xfrm>
        </p:spPr>
        <p:txBody>
          <a:bodyPr>
            <a:normAutofit/>
          </a:bodyPr>
          <a:lstStyle/>
          <a:p>
            <a:pPr marL="533400" indent="-533400">
              <a:lnSpc>
                <a:spcPct val="90000"/>
              </a:lnSpc>
              <a:buFont typeface="Symbol" pitchFamily="18" charset="2"/>
              <a:buAutoNum type="arabicPeriod"/>
            </a:pPr>
            <a:r>
              <a:rPr lang="en-US" sz="3200" dirty="0" smtClean="0">
                <a:latin typeface="Calibri" pitchFamily="34" charset="0"/>
              </a:rPr>
              <a:t>Implement written policies, procedures, and standards of conduct</a:t>
            </a:r>
          </a:p>
          <a:p>
            <a:pPr marL="533400" indent="-533400">
              <a:lnSpc>
                <a:spcPct val="90000"/>
              </a:lnSpc>
              <a:buFont typeface="Symbol" pitchFamily="18" charset="2"/>
              <a:buAutoNum type="arabicPeriod"/>
            </a:pPr>
            <a:r>
              <a:rPr lang="en-US" sz="3200" dirty="0" smtClean="0">
                <a:latin typeface="Calibri" pitchFamily="34" charset="0"/>
              </a:rPr>
              <a:t>Designating a compliance officer and a compliance committee</a:t>
            </a:r>
          </a:p>
          <a:p>
            <a:pPr marL="533400" indent="-533400">
              <a:lnSpc>
                <a:spcPct val="90000"/>
              </a:lnSpc>
              <a:buFont typeface="Symbol" pitchFamily="18" charset="2"/>
              <a:buAutoNum type="arabicPeriod"/>
            </a:pPr>
            <a:r>
              <a:rPr lang="en-US" sz="3200" dirty="0" smtClean="0">
                <a:latin typeface="Calibri" pitchFamily="34" charset="0"/>
              </a:rPr>
              <a:t>Conducting effective training and education</a:t>
            </a:r>
          </a:p>
          <a:p>
            <a:pPr marL="533400" indent="-533400">
              <a:lnSpc>
                <a:spcPct val="90000"/>
              </a:lnSpc>
              <a:buFont typeface="Symbol" pitchFamily="18" charset="2"/>
              <a:buNone/>
            </a:pPr>
            <a:r>
              <a:rPr lang="en-US" sz="3200" dirty="0" smtClean="0">
                <a:latin typeface="Calibri" pitchFamily="34" charset="0"/>
              </a:rPr>
              <a:t>                          </a:t>
            </a:r>
            <a:r>
              <a:rPr lang="en-US" sz="3200" dirty="0" smtClean="0">
                <a:solidFill>
                  <a:schemeClr val="folHlink"/>
                </a:solidFill>
                <a:latin typeface="Calibri" pitchFamily="34" charset="0"/>
              </a:rPr>
              <a:t>IMPORTANT</a:t>
            </a:r>
          </a:p>
        </p:txBody>
      </p:sp>
      <p:sp>
        <p:nvSpPr>
          <p:cNvPr id="2" name="Date Placeholder 1"/>
          <p:cNvSpPr>
            <a:spLocks noGrp="1"/>
          </p:cNvSpPr>
          <p:nvPr>
            <p:ph type="dt" sz="half" idx="10"/>
          </p:nvPr>
        </p:nvSpPr>
        <p:spPr/>
        <p:txBody>
          <a:bodyPr/>
          <a:lstStyle/>
          <a:p>
            <a:fld id="{0A593825-1907-47DE-89A5-164700FC69B7}" type="datetime1">
              <a:rPr lang="en-US" smtClean="0"/>
              <a:pPr/>
              <a:t>11/3/2011</a:t>
            </a:fld>
            <a:endParaRPr lang="en-US"/>
          </a:p>
        </p:txBody>
      </p:sp>
      <p:sp>
        <p:nvSpPr>
          <p:cNvPr id="3" name="Slide Number Placeholder 2"/>
          <p:cNvSpPr>
            <a:spLocks noGrp="1"/>
          </p:cNvSpPr>
          <p:nvPr>
            <p:ph type="sldNum" sz="quarter" idx="12"/>
          </p:nvPr>
        </p:nvSpPr>
        <p:spPr/>
        <p:txBody>
          <a:bodyPr/>
          <a:lstStyle/>
          <a:p>
            <a:fld id="{4FBD622E-139E-4F21-A7B7-D6CFB861B8B0}"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514600" y="192089"/>
            <a:ext cx="6519863" cy="1408112"/>
          </a:xfrm>
        </p:spPr>
        <p:txBody>
          <a:bodyPr>
            <a:normAutofit/>
          </a:bodyPr>
          <a:lstStyle/>
          <a:p>
            <a:pPr algn="ctr"/>
            <a:r>
              <a:rPr lang="en-US" dirty="0" smtClean="0"/>
              <a:t>7 Common Elements in Compliance Guidelines</a:t>
            </a:r>
          </a:p>
        </p:txBody>
      </p:sp>
      <p:sp>
        <p:nvSpPr>
          <p:cNvPr id="45060" name="Rectangle 3"/>
          <p:cNvSpPr>
            <a:spLocks noGrp="1" noChangeArrowheads="1"/>
          </p:cNvSpPr>
          <p:nvPr>
            <p:ph idx="1"/>
          </p:nvPr>
        </p:nvSpPr>
        <p:spPr>
          <a:xfrm>
            <a:off x="1344613" y="2193925"/>
            <a:ext cx="7342187" cy="3937000"/>
          </a:xfrm>
        </p:spPr>
        <p:txBody>
          <a:bodyPr>
            <a:normAutofit/>
          </a:bodyPr>
          <a:lstStyle/>
          <a:p>
            <a:pPr marL="609600" indent="-609600">
              <a:buFont typeface="Wingdings" pitchFamily="2" charset="2"/>
              <a:buAutoNum type="arabicPeriod" startAt="4"/>
            </a:pPr>
            <a:r>
              <a:rPr lang="en-US" sz="3200" dirty="0" smtClean="0">
                <a:latin typeface="Calibri" pitchFamily="34" charset="0"/>
              </a:rPr>
              <a:t>Developing effective lines of communication</a:t>
            </a:r>
          </a:p>
          <a:p>
            <a:pPr marL="609600" indent="-609600">
              <a:buFont typeface="Wingdings" pitchFamily="2" charset="2"/>
              <a:buAutoNum type="arabicPeriod" startAt="4"/>
            </a:pPr>
            <a:r>
              <a:rPr lang="en-US" sz="3200" dirty="0" smtClean="0">
                <a:latin typeface="Calibri" pitchFamily="34" charset="0"/>
              </a:rPr>
              <a:t>Enforcing standards through well publicized disciplinary guidelines</a:t>
            </a:r>
          </a:p>
          <a:p>
            <a:pPr marL="609600" indent="-609600">
              <a:buFont typeface="Wingdings" pitchFamily="2" charset="2"/>
              <a:buAutoNum type="arabicPeriod" startAt="4"/>
            </a:pPr>
            <a:r>
              <a:rPr lang="en-US" sz="3200" dirty="0" smtClean="0">
                <a:latin typeface="Calibri" pitchFamily="34" charset="0"/>
              </a:rPr>
              <a:t>Conducting internal audits and monitoring</a:t>
            </a:r>
          </a:p>
          <a:p>
            <a:pPr marL="609600" indent="-609600">
              <a:buFont typeface="Wingdings" pitchFamily="2" charset="2"/>
              <a:buNone/>
            </a:pPr>
            <a:r>
              <a:rPr lang="en-US" sz="3200" dirty="0" smtClean="0">
                <a:latin typeface="Calibri" pitchFamily="34" charset="0"/>
              </a:rPr>
              <a:t>                            </a:t>
            </a:r>
            <a:r>
              <a:rPr lang="en-US" sz="3200" dirty="0" smtClean="0">
                <a:solidFill>
                  <a:schemeClr val="folHlink"/>
                </a:solidFill>
                <a:latin typeface="Calibri" pitchFamily="34" charset="0"/>
              </a:rPr>
              <a:t>IMPORTANT</a:t>
            </a:r>
          </a:p>
        </p:txBody>
      </p:sp>
      <p:sp>
        <p:nvSpPr>
          <p:cNvPr id="2" name="Date Placeholder 1"/>
          <p:cNvSpPr>
            <a:spLocks noGrp="1"/>
          </p:cNvSpPr>
          <p:nvPr>
            <p:ph type="dt" sz="half" idx="10"/>
          </p:nvPr>
        </p:nvSpPr>
        <p:spPr/>
        <p:txBody>
          <a:bodyPr/>
          <a:lstStyle/>
          <a:p>
            <a:fld id="{98784929-B4FC-4734-BD6A-E3211BFD01F4}" type="datetime1">
              <a:rPr lang="en-US" smtClean="0"/>
              <a:pPr/>
              <a:t>11/3/2011</a:t>
            </a:fld>
            <a:endParaRPr lang="en-US"/>
          </a:p>
        </p:txBody>
      </p:sp>
      <p:sp>
        <p:nvSpPr>
          <p:cNvPr id="3" name="Slide Number Placeholder 2"/>
          <p:cNvSpPr>
            <a:spLocks noGrp="1"/>
          </p:cNvSpPr>
          <p:nvPr>
            <p:ph type="sldNum" sz="quarter" idx="12"/>
          </p:nvPr>
        </p:nvSpPr>
        <p:spPr/>
        <p:txBody>
          <a:bodyPr/>
          <a:lstStyle/>
          <a:p>
            <a:fld id="{4FBD622E-139E-4F21-A7B7-D6CFB861B8B0}"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286000" y="192088"/>
            <a:ext cx="6748463" cy="1431925"/>
          </a:xfrm>
        </p:spPr>
        <p:txBody>
          <a:bodyPr>
            <a:normAutofit/>
          </a:bodyPr>
          <a:lstStyle/>
          <a:p>
            <a:pPr algn="ctr"/>
            <a:r>
              <a:rPr lang="en-US" dirty="0" smtClean="0"/>
              <a:t>7 Common Elements in Compliance Guidelines</a:t>
            </a:r>
          </a:p>
        </p:txBody>
      </p:sp>
      <p:sp>
        <p:nvSpPr>
          <p:cNvPr id="46084" name="Rectangle 3"/>
          <p:cNvSpPr>
            <a:spLocks noGrp="1" noChangeArrowheads="1"/>
          </p:cNvSpPr>
          <p:nvPr>
            <p:ph idx="1"/>
          </p:nvPr>
        </p:nvSpPr>
        <p:spPr>
          <a:xfrm>
            <a:off x="1265238" y="2362200"/>
            <a:ext cx="7421562" cy="3768725"/>
          </a:xfrm>
        </p:spPr>
        <p:txBody>
          <a:bodyPr/>
          <a:lstStyle/>
          <a:p>
            <a:pPr marL="609600" indent="-609600">
              <a:buFont typeface="Wingdings" pitchFamily="2" charset="2"/>
              <a:buAutoNum type="arabicPeriod" startAt="7"/>
            </a:pPr>
            <a:r>
              <a:rPr lang="en-US" sz="3200" dirty="0" smtClean="0">
                <a:latin typeface="Calibri" pitchFamily="34" charset="0"/>
              </a:rPr>
              <a:t>Responding promptly to detected offenses and developing corrective action.</a:t>
            </a:r>
          </a:p>
          <a:p>
            <a:pPr marL="609600" indent="-609600">
              <a:buFont typeface="Wingdings" pitchFamily="2" charset="2"/>
              <a:buNone/>
            </a:pPr>
            <a:r>
              <a:rPr lang="en-US" sz="3200" dirty="0" smtClean="0">
                <a:latin typeface="Calibri" pitchFamily="34" charset="0"/>
              </a:rPr>
              <a:t>                   </a:t>
            </a:r>
            <a:r>
              <a:rPr lang="en-US" sz="3200" dirty="0" smtClean="0">
                <a:solidFill>
                  <a:schemeClr val="folHlink"/>
                </a:solidFill>
                <a:latin typeface="Calibri" pitchFamily="34" charset="0"/>
              </a:rPr>
              <a:t>IMPORTANT</a:t>
            </a:r>
          </a:p>
          <a:p>
            <a:pPr marL="609600" indent="-609600"/>
            <a:endParaRPr lang="en-US" sz="4000" dirty="0" smtClean="0"/>
          </a:p>
        </p:txBody>
      </p:sp>
      <p:sp>
        <p:nvSpPr>
          <p:cNvPr id="2" name="Date Placeholder 1"/>
          <p:cNvSpPr>
            <a:spLocks noGrp="1"/>
          </p:cNvSpPr>
          <p:nvPr>
            <p:ph type="dt" sz="half" idx="10"/>
          </p:nvPr>
        </p:nvSpPr>
        <p:spPr/>
        <p:txBody>
          <a:bodyPr/>
          <a:lstStyle/>
          <a:p>
            <a:fld id="{F88D7065-9F0F-4AB8-9310-E947D1DFB674}" type="datetime1">
              <a:rPr lang="en-US" smtClean="0"/>
              <a:pPr/>
              <a:t>11/3/2011</a:t>
            </a:fld>
            <a:endParaRPr lang="en-US"/>
          </a:p>
        </p:txBody>
      </p:sp>
      <p:sp>
        <p:nvSpPr>
          <p:cNvPr id="3" name="Slide Number Placeholder 2"/>
          <p:cNvSpPr>
            <a:spLocks noGrp="1"/>
          </p:cNvSpPr>
          <p:nvPr>
            <p:ph type="sldNum" sz="quarter" idx="12"/>
          </p:nvPr>
        </p:nvSpPr>
        <p:spPr/>
        <p:txBody>
          <a:bodyPr/>
          <a:lstStyle/>
          <a:p>
            <a:fld id="{4FBD622E-139E-4F21-A7B7-D6CFB861B8B0}"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571750" y="1633538"/>
            <a:ext cx="4000500" cy="35909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209800" y="5224463"/>
            <a:ext cx="5105400" cy="646331"/>
          </a:xfrm>
          <a:prstGeom prst="rect">
            <a:avLst/>
          </a:prstGeom>
          <a:noFill/>
        </p:spPr>
        <p:txBody>
          <a:bodyPr wrap="square" rtlCol="0">
            <a:spAutoFit/>
          </a:bodyPr>
          <a:lstStyle/>
          <a:p>
            <a:r>
              <a:rPr lang="en-US" dirty="0" smtClean="0"/>
              <a:t>“You can’t reduce the paper work, so here is a periscope to see over it.” </a:t>
            </a:r>
            <a:endParaRPr lang="en-US" dirty="0"/>
          </a:p>
        </p:txBody>
      </p:sp>
    </p:spTree>
    <p:extLst>
      <p:ext uri="{BB962C8B-B14F-4D97-AF65-F5344CB8AC3E}">
        <p14:creationId xmlns="" xmlns:p14="http://schemas.microsoft.com/office/powerpoint/2010/main" val="37581864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2667000" y="557213"/>
            <a:ext cx="6367463" cy="1066800"/>
          </a:xfrm>
        </p:spPr>
        <p:txBody>
          <a:bodyPr>
            <a:normAutofit/>
          </a:bodyPr>
          <a:lstStyle/>
          <a:p>
            <a:r>
              <a:rPr lang="en-US" b="1" dirty="0" smtClean="0"/>
              <a:t>Federal Guidelines</a:t>
            </a:r>
          </a:p>
        </p:txBody>
      </p:sp>
      <p:sp>
        <p:nvSpPr>
          <p:cNvPr id="43012" name="Rectangle 3"/>
          <p:cNvSpPr>
            <a:spLocks noGrp="1" noChangeArrowheads="1"/>
          </p:cNvSpPr>
          <p:nvPr>
            <p:ph idx="1"/>
          </p:nvPr>
        </p:nvSpPr>
        <p:spPr/>
        <p:txBody>
          <a:bodyPr/>
          <a:lstStyle/>
          <a:p>
            <a:endParaRPr lang="en-US" sz="4000" b="1" dirty="0" smtClean="0"/>
          </a:p>
          <a:p>
            <a:endParaRPr lang="en-US" i="1" dirty="0" smtClean="0"/>
          </a:p>
          <a:p>
            <a:pPr>
              <a:buFont typeface="Wingdings" pitchFamily="2" charset="2"/>
              <a:buNone/>
            </a:pPr>
            <a:r>
              <a:rPr lang="en-US" sz="3600" dirty="0" smtClean="0">
                <a:latin typeface="Calibri" pitchFamily="34" charset="0"/>
              </a:rPr>
              <a:t>	Tip: “guidelines” is a misnomer.  The federal government makes these guidelines mandatory – even in voluntary programs.  (DRA 2005)</a:t>
            </a:r>
          </a:p>
        </p:txBody>
      </p:sp>
      <p:sp>
        <p:nvSpPr>
          <p:cNvPr id="2" name="Date Placeholder 1"/>
          <p:cNvSpPr>
            <a:spLocks noGrp="1"/>
          </p:cNvSpPr>
          <p:nvPr>
            <p:ph type="dt" sz="half" idx="10"/>
          </p:nvPr>
        </p:nvSpPr>
        <p:spPr/>
        <p:txBody>
          <a:bodyPr/>
          <a:lstStyle/>
          <a:p>
            <a:fld id="{8A11F337-460F-48F6-84D5-76B3AE45024A}" type="datetime1">
              <a:rPr lang="en-US" smtClean="0"/>
              <a:pPr/>
              <a:t>11/3/2011</a:t>
            </a:fld>
            <a:endParaRPr lang="en-US"/>
          </a:p>
        </p:txBody>
      </p:sp>
      <p:sp>
        <p:nvSpPr>
          <p:cNvPr id="3" name="Slide Number Placeholder 2"/>
          <p:cNvSpPr>
            <a:spLocks noGrp="1"/>
          </p:cNvSpPr>
          <p:nvPr>
            <p:ph type="sldNum" sz="quarter" idx="12"/>
          </p:nvPr>
        </p:nvSpPr>
        <p:spPr/>
        <p:txBody>
          <a:bodyPr/>
          <a:lstStyle/>
          <a:p>
            <a:fld id="{4FBD622E-139E-4F21-A7B7-D6CFB861B8B0}"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title"/>
          </p:nvPr>
        </p:nvSpPr>
        <p:spPr/>
        <p:txBody>
          <a:bodyPr/>
          <a:lstStyle/>
          <a:p>
            <a:r>
              <a:rPr lang="en-US" dirty="0" smtClean="0">
                <a:solidFill>
                  <a:schemeClr val="bg2"/>
                </a:solidFill>
                <a:latin typeface="Arial" pitchFamily="34" charset="0"/>
                <a:cs typeface="Arial" pitchFamily="34" charset="0"/>
              </a:rPr>
              <a:t>Presentation Summary</a:t>
            </a:r>
          </a:p>
        </p:txBody>
      </p:sp>
      <p:sp>
        <p:nvSpPr>
          <p:cNvPr id="18436" name="Rectangle 8"/>
          <p:cNvSpPr>
            <a:spLocks noGrp="1" noChangeArrowheads="1"/>
          </p:cNvSpPr>
          <p:nvPr>
            <p:ph idx="1"/>
          </p:nvPr>
        </p:nvSpPr>
        <p:spPr/>
        <p:txBody>
          <a:bodyPr>
            <a:normAutofit lnSpcReduction="10000"/>
          </a:bodyPr>
          <a:lstStyle/>
          <a:p>
            <a:pPr>
              <a:lnSpc>
                <a:spcPct val="90000"/>
              </a:lnSpc>
            </a:pPr>
            <a:endParaRPr lang="en-US" sz="2800" dirty="0" smtClean="0">
              <a:latin typeface="Calibri" pitchFamily="34" charset="0"/>
            </a:endParaRPr>
          </a:p>
          <a:p>
            <a:pPr>
              <a:lnSpc>
                <a:spcPct val="90000"/>
              </a:lnSpc>
            </a:pPr>
            <a:r>
              <a:rPr lang="en-US" sz="2800" dirty="0" smtClean="0">
                <a:latin typeface="Calibri" pitchFamily="34" charset="0"/>
              </a:rPr>
              <a:t>Fundamental programmatic elements</a:t>
            </a:r>
          </a:p>
          <a:p>
            <a:pPr lvl="1">
              <a:lnSpc>
                <a:spcPct val="90000"/>
              </a:lnSpc>
            </a:pPr>
            <a:r>
              <a:rPr lang="en-US" sz="2800" dirty="0" smtClean="0">
                <a:latin typeface="Calibri" pitchFamily="34" charset="0"/>
              </a:rPr>
              <a:t>Commitment, culture and organization</a:t>
            </a:r>
          </a:p>
          <a:p>
            <a:pPr lvl="1">
              <a:lnSpc>
                <a:spcPct val="90000"/>
              </a:lnSpc>
            </a:pPr>
            <a:r>
              <a:rPr lang="en-US" sz="2800" dirty="0" smtClean="0">
                <a:latin typeface="Calibri" pitchFamily="34" charset="0"/>
              </a:rPr>
              <a:t>Core elements of a program</a:t>
            </a:r>
          </a:p>
          <a:p>
            <a:pPr lvl="1">
              <a:lnSpc>
                <a:spcPct val="90000"/>
              </a:lnSpc>
            </a:pPr>
            <a:endParaRPr lang="en-US" sz="2800" dirty="0" smtClean="0">
              <a:latin typeface="Calibri" pitchFamily="34" charset="0"/>
            </a:endParaRPr>
          </a:p>
          <a:p>
            <a:pPr>
              <a:lnSpc>
                <a:spcPct val="90000"/>
              </a:lnSpc>
            </a:pPr>
            <a:r>
              <a:rPr lang="en-US" sz="2800" dirty="0" smtClean="0">
                <a:latin typeface="Calibri" pitchFamily="34" charset="0"/>
              </a:rPr>
              <a:t>Key Challenges</a:t>
            </a:r>
          </a:p>
          <a:p>
            <a:pPr lvl="1">
              <a:lnSpc>
                <a:spcPct val="90000"/>
              </a:lnSpc>
            </a:pPr>
            <a:r>
              <a:rPr lang="en-US" sz="2800" dirty="0" smtClean="0">
                <a:latin typeface="Calibri" pitchFamily="34" charset="0"/>
              </a:rPr>
              <a:t>A rapidly changing environment</a:t>
            </a:r>
          </a:p>
          <a:p>
            <a:pPr lvl="1">
              <a:lnSpc>
                <a:spcPct val="90000"/>
              </a:lnSpc>
            </a:pPr>
            <a:r>
              <a:rPr lang="en-US" sz="2800" dirty="0" smtClean="0">
                <a:latin typeface="Calibri" pitchFamily="34" charset="0"/>
              </a:rPr>
              <a:t>Regulatory hot buttons </a:t>
            </a:r>
          </a:p>
          <a:p>
            <a:pPr lvl="1">
              <a:lnSpc>
                <a:spcPct val="90000"/>
              </a:lnSpc>
            </a:pPr>
            <a:r>
              <a:rPr lang="en-US" sz="2800" dirty="0" smtClean="0">
                <a:latin typeface="Calibri" pitchFamily="34" charset="0"/>
              </a:rPr>
              <a:t>What are the rules, anyway?</a:t>
            </a:r>
          </a:p>
          <a:p>
            <a:pPr lvl="1">
              <a:lnSpc>
                <a:spcPct val="90000"/>
              </a:lnSpc>
              <a:buNone/>
            </a:pPr>
            <a:endParaRPr lang="en-US" sz="2800" dirty="0" smtClean="0">
              <a:latin typeface="Calibri" pitchFamily="34" charset="0"/>
            </a:endParaRPr>
          </a:p>
          <a:p>
            <a:pPr>
              <a:lnSpc>
                <a:spcPct val="90000"/>
              </a:lnSpc>
            </a:pPr>
            <a:r>
              <a:rPr lang="en-US" sz="3000" dirty="0" smtClean="0">
                <a:latin typeface="Calibri" pitchFamily="34" charset="0"/>
              </a:rPr>
              <a:t>Compliance as a Profession</a:t>
            </a:r>
          </a:p>
          <a:p>
            <a:pPr lvl="1">
              <a:lnSpc>
                <a:spcPct val="90000"/>
              </a:lnSpc>
              <a:buNone/>
            </a:pPr>
            <a:endParaRPr lang="en-US" sz="2800" dirty="0" smtClean="0">
              <a:latin typeface="Calibri" pitchFamily="34" charset="0"/>
            </a:endParaRPr>
          </a:p>
          <a:p>
            <a:pPr lvl="1">
              <a:lnSpc>
                <a:spcPct val="90000"/>
              </a:lnSpc>
            </a:pPr>
            <a:endParaRPr lang="en-US" sz="2800" dirty="0" smtClean="0">
              <a:latin typeface="Calibri" pitchFamily="34" charset="0"/>
            </a:endParaRPr>
          </a:p>
          <a:p>
            <a:pPr lvl="1">
              <a:lnSpc>
                <a:spcPct val="90000"/>
              </a:lnSpc>
            </a:pPr>
            <a:endParaRPr lang="en-US" sz="2800" dirty="0" smtClean="0">
              <a:latin typeface="Calibri" pitchFamily="34" charset="0"/>
            </a:endParaRPr>
          </a:p>
        </p:txBody>
      </p:sp>
      <p:sp>
        <p:nvSpPr>
          <p:cNvPr id="2" name="Date Placeholder 1"/>
          <p:cNvSpPr>
            <a:spLocks noGrp="1"/>
          </p:cNvSpPr>
          <p:nvPr>
            <p:ph type="dt" sz="half" idx="10"/>
          </p:nvPr>
        </p:nvSpPr>
        <p:spPr/>
        <p:txBody>
          <a:bodyPr/>
          <a:lstStyle/>
          <a:p>
            <a:fld id="{C014D094-2947-4447-8BFC-2A4B8D2D88F4}" type="datetime1">
              <a:rPr lang="en-US" smtClean="0"/>
              <a:pPr/>
              <a:t>11/3/2011</a:t>
            </a:fld>
            <a:endParaRPr lang="en-US"/>
          </a:p>
        </p:txBody>
      </p:sp>
      <p:sp>
        <p:nvSpPr>
          <p:cNvPr id="3" name="Slide Number Placeholder 2"/>
          <p:cNvSpPr>
            <a:spLocks noGrp="1"/>
          </p:cNvSpPr>
          <p:nvPr>
            <p:ph type="sldNum" sz="quarter" idx="12"/>
          </p:nvPr>
        </p:nvSpPr>
        <p:spPr/>
        <p:txBody>
          <a:bodyPr/>
          <a:lstStyle/>
          <a:p>
            <a:fld id="{4FBD622E-139E-4F21-A7B7-D6CFB861B8B0}"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819400" y="274638"/>
            <a:ext cx="5867400" cy="1143000"/>
          </a:xfrm>
        </p:spPr>
        <p:txBody>
          <a:bodyPr/>
          <a:lstStyle/>
          <a:p>
            <a:r>
              <a:rPr lang="en-US" dirty="0" smtClean="0">
                <a:solidFill>
                  <a:schemeClr val="bg2"/>
                </a:solidFill>
              </a:rPr>
              <a:t>A Federal Priority</a:t>
            </a:r>
          </a:p>
        </p:txBody>
      </p:sp>
      <p:sp>
        <p:nvSpPr>
          <p:cNvPr id="30724" name="Rectangle 3"/>
          <p:cNvSpPr>
            <a:spLocks noGrp="1" noChangeArrowheads="1"/>
          </p:cNvSpPr>
          <p:nvPr>
            <p:ph idx="1"/>
          </p:nvPr>
        </p:nvSpPr>
        <p:spPr>
          <a:xfrm>
            <a:off x="457200" y="1676400"/>
            <a:ext cx="8229600" cy="4525963"/>
          </a:xfrm>
        </p:spPr>
        <p:txBody>
          <a:bodyPr>
            <a:normAutofit/>
          </a:bodyPr>
          <a:lstStyle/>
          <a:p>
            <a:pPr>
              <a:lnSpc>
                <a:spcPct val="90000"/>
              </a:lnSpc>
            </a:pPr>
            <a:r>
              <a:rPr lang="en-US" sz="3200" dirty="0" smtClean="0">
                <a:latin typeface="Calibri" pitchFamily="34" charset="0"/>
              </a:rPr>
              <a:t>Center for Medicare and Medicaid Services (CMS) </a:t>
            </a:r>
          </a:p>
          <a:p>
            <a:pPr>
              <a:lnSpc>
                <a:spcPct val="90000"/>
              </a:lnSpc>
            </a:pPr>
            <a:r>
              <a:rPr lang="en-US" sz="3200" dirty="0" smtClean="0">
                <a:latin typeface="Calibri" pitchFamily="34" charset="0"/>
              </a:rPr>
              <a:t>Office of the Attorney General</a:t>
            </a:r>
          </a:p>
          <a:p>
            <a:pPr>
              <a:lnSpc>
                <a:spcPct val="90000"/>
              </a:lnSpc>
            </a:pPr>
            <a:r>
              <a:rPr lang="en-US" sz="3200" dirty="0" smtClean="0">
                <a:latin typeface="Calibri" pitchFamily="34" charset="0"/>
              </a:rPr>
              <a:t>FBI</a:t>
            </a:r>
          </a:p>
          <a:p>
            <a:pPr>
              <a:lnSpc>
                <a:spcPct val="90000"/>
              </a:lnSpc>
            </a:pPr>
            <a:r>
              <a:rPr lang="en-US" sz="3200" dirty="0" smtClean="0">
                <a:latin typeface="Calibri" pitchFamily="34" charset="0"/>
              </a:rPr>
              <a:t>Office of Inspector General</a:t>
            </a:r>
          </a:p>
          <a:p>
            <a:pPr>
              <a:lnSpc>
                <a:spcPct val="90000"/>
              </a:lnSpc>
            </a:pPr>
            <a:r>
              <a:rPr lang="en-US" sz="3200" dirty="0" smtClean="0">
                <a:latin typeface="Calibri" pitchFamily="34" charset="0"/>
              </a:rPr>
              <a:t>The Legislature has passed strong enabling legislation including the Balanced Budget Act and HIPAA</a:t>
            </a:r>
          </a:p>
        </p:txBody>
      </p:sp>
      <p:sp>
        <p:nvSpPr>
          <p:cNvPr id="2" name="Date Placeholder 1"/>
          <p:cNvSpPr>
            <a:spLocks noGrp="1"/>
          </p:cNvSpPr>
          <p:nvPr>
            <p:ph type="dt" sz="half" idx="10"/>
          </p:nvPr>
        </p:nvSpPr>
        <p:spPr/>
        <p:txBody>
          <a:bodyPr/>
          <a:lstStyle/>
          <a:p>
            <a:fld id="{7E72598E-EF5C-4DF9-BF4C-FE7C503220B8}" type="datetime1">
              <a:rPr lang="en-US" smtClean="0"/>
              <a:pPr/>
              <a:t>11/3/2011</a:t>
            </a:fld>
            <a:endParaRPr lang="en-US"/>
          </a:p>
        </p:txBody>
      </p:sp>
      <p:sp>
        <p:nvSpPr>
          <p:cNvPr id="3" name="Slide Number Placeholder 2"/>
          <p:cNvSpPr>
            <a:spLocks noGrp="1"/>
          </p:cNvSpPr>
          <p:nvPr>
            <p:ph type="sldNum" sz="quarter" idx="12"/>
          </p:nvPr>
        </p:nvSpPr>
        <p:spPr/>
        <p:txBody>
          <a:bodyPr/>
          <a:lstStyle/>
          <a:p>
            <a:fld id="{4FBD622E-139E-4F21-A7B7-D6CFB861B8B0}"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895600" y="457200"/>
            <a:ext cx="6262456" cy="641350"/>
          </a:xfrm>
        </p:spPr>
        <p:txBody>
          <a:bodyPr/>
          <a:lstStyle/>
          <a:p>
            <a:r>
              <a:rPr lang="en-US" sz="3200" dirty="0" smtClean="0">
                <a:solidFill>
                  <a:schemeClr val="bg2"/>
                </a:solidFill>
              </a:rPr>
              <a:t>A Federal Apparatus is now in place</a:t>
            </a:r>
          </a:p>
        </p:txBody>
      </p:sp>
      <p:sp>
        <p:nvSpPr>
          <p:cNvPr id="34820" name="Rectangle 3"/>
          <p:cNvSpPr>
            <a:spLocks noGrp="1" noChangeArrowheads="1"/>
          </p:cNvSpPr>
          <p:nvPr>
            <p:ph idx="1"/>
          </p:nvPr>
        </p:nvSpPr>
        <p:spPr>
          <a:xfrm>
            <a:off x="914400" y="1752600"/>
            <a:ext cx="7772400" cy="4267200"/>
          </a:xfrm>
        </p:spPr>
        <p:txBody>
          <a:bodyPr/>
          <a:lstStyle/>
          <a:p>
            <a:pPr>
              <a:lnSpc>
                <a:spcPct val="90000"/>
              </a:lnSpc>
            </a:pPr>
            <a:r>
              <a:rPr lang="en-US" sz="2800" dirty="0" smtClean="0">
                <a:latin typeface="Calibri" pitchFamily="34" charset="0"/>
              </a:rPr>
              <a:t>Billions are recovered – Qui Tam relators 85% of case load</a:t>
            </a:r>
          </a:p>
          <a:p>
            <a:pPr>
              <a:lnSpc>
                <a:spcPct val="90000"/>
              </a:lnSpc>
            </a:pPr>
            <a:r>
              <a:rPr lang="en-US" sz="2800" dirty="0" smtClean="0">
                <a:latin typeface="Calibri" pitchFamily="34" charset="0"/>
              </a:rPr>
              <a:t>From the substantial settlements – the programs move toward becoming self-funding</a:t>
            </a:r>
          </a:p>
          <a:p>
            <a:pPr>
              <a:lnSpc>
                <a:spcPct val="90000"/>
              </a:lnSpc>
            </a:pPr>
            <a:r>
              <a:rPr lang="en-US" sz="2800" dirty="0" smtClean="0">
                <a:latin typeface="Calibri" pitchFamily="34" charset="0"/>
              </a:rPr>
              <a:t>State Medicaid programs have their own False Claims rules </a:t>
            </a:r>
          </a:p>
          <a:p>
            <a:pPr>
              <a:lnSpc>
                <a:spcPct val="90000"/>
              </a:lnSpc>
            </a:pPr>
            <a:r>
              <a:rPr lang="en-US" sz="2800" dirty="0" smtClean="0">
                <a:latin typeface="Calibri" pitchFamily="34" charset="0"/>
              </a:rPr>
              <a:t>Over 38,000 persons have been excluded from participation </a:t>
            </a:r>
          </a:p>
          <a:p>
            <a:pPr>
              <a:lnSpc>
                <a:spcPct val="90000"/>
              </a:lnSpc>
            </a:pPr>
            <a:endParaRPr lang="en-US" sz="2800" dirty="0" smtClean="0"/>
          </a:p>
        </p:txBody>
      </p:sp>
      <p:sp>
        <p:nvSpPr>
          <p:cNvPr id="2" name="Date Placeholder 1"/>
          <p:cNvSpPr>
            <a:spLocks noGrp="1"/>
          </p:cNvSpPr>
          <p:nvPr>
            <p:ph type="dt" sz="half" idx="10"/>
          </p:nvPr>
        </p:nvSpPr>
        <p:spPr/>
        <p:txBody>
          <a:bodyPr/>
          <a:lstStyle/>
          <a:p>
            <a:fld id="{9F1AB8B3-2A7B-43C0-ADDB-A9713C13D6A3}" type="datetime1">
              <a:rPr lang="en-US" smtClean="0"/>
              <a:pPr/>
              <a:t>11/3/2011</a:t>
            </a:fld>
            <a:endParaRPr lang="en-US"/>
          </a:p>
        </p:txBody>
      </p:sp>
      <p:sp>
        <p:nvSpPr>
          <p:cNvPr id="3" name="Slide Number Placeholder 2"/>
          <p:cNvSpPr>
            <a:spLocks noGrp="1"/>
          </p:cNvSpPr>
          <p:nvPr>
            <p:ph type="sldNum" sz="quarter" idx="12"/>
          </p:nvPr>
        </p:nvSpPr>
        <p:spPr/>
        <p:txBody>
          <a:bodyPr/>
          <a:lstStyle/>
          <a:p>
            <a:fld id="{4FBD622E-139E-4F21-A7B7-D6CFB861B8B0}"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871538" y="192088"/>
            <a:ext cx="8162925" cy="1431925"/>
          </a:xfrm>
        </p:spPr>
        <p:txBody>
          <a:bodyPr>
            <a:normAutofit/>
          </a:bodyPr>
          <a:lstStyle/>
          <a:p>
            <a:pPr algn="r"/>
            <a:r>
              <a:rPr lang="en-US" sz="3200" b="0" dirty="0" smtClean="0">
                <a:solidFill>
                  <a:schemeClr val="bg2"/>
                </a:solidFill>
              </a:rPr>
              <a:t>Government Programs with Active Enforcement</a:t>
            </a:r>
          </a:p>
        </p:txBody>
      </p:sp>
      <p:sp>
        <p:nvSpPr>
          <p:cNvPr id="32772" name="Rectangle 3"/>
          <p:cNvSpPr>
            <a:spLocks noGrp="1" noChangeArrowheads="1"/>
          </p:cNvSpPr>
          <p:nvPr>
            <p:ph idx="1"/>
          </p:nvPr>
        </p:nvSpPr>
        <p:spPr>
          <a:xfrm>
            <a:off x="914400" y="1676400"/>
            <a:ext cx="7772400" cy="4572000"/>
          </a:xfrm>
        </p:spPr>
        <p:txBody>
          <a:bodyPr/>
          <a:lstStyle/>
          <a:p>
            <a:r>
              <a:rPr lang="en-US" sz="3200" dirty="0" smtClean="0">
                <a:latin typeface="Calibri" pitchFamily="34" charset="0"/>
              </a:rPr>
              <a:t>STATE MEDICAID Programs</a:t>
            </a:r>
          </a:p>
          <a:p>
            <a:r>
              <a:rPr lang="en-US" sz="3200" dirty="0" smtClean="0">
                <a:latin typeface="Calibri" pitchFamily="34" charset="0"/>
              </a:rPr>
              <a:t>MEDICARE –</a:t>
            </a:r>
          </a:p>
          <a:p>
            <a:pPr lvl="1"/>
            <a:r>
              <a:rPr lang="en-US" sz="3200" dirty="0" smtClean="0">
                <a:latin typeface="Calibri" pitchFamily="34" charset="0"/>
              </a:rPr>
              <a:t>Part A – Hospitals and Nursing Homes</a:t>
            </a:r>
          </a:p>
          <a:p>
            <a:pPr lvl="1"/>
            <a:r>
              <a:rPr lang="en-US" sz="3200" dirty="0" smtClean="0">
                <a:latin typeface="Calibri" pitchFamily="34" charset="0"/>
              </a:rPr>
              <a:t>Part B -  Physician Services</a:t>
            </a:r>
          </a:p>
          <a:p>
            <a:pPr lvl="1"/>
            <a:r>
              <a:rPr lang="en-US" sz="3200" dirty="0" smtClean="0">
                <a:latin typeface="Calibri" pitchFamily="34" charset="0"/>
              </a:rPr>
              <a:t>Part D -  Prescription Drugs</a:t>
            </a:r>
          </a:p>
          <a:p>
            <a:pPr lvl="1"/>
            <a:endParaRPr lang="en-US" sz="3200" dirty="0" smtClean="0">
              <a:latin typeface="Calibri" pitchFamily="34" charset="0"/>
            </a:endParaRPr>
          </a:p>
          <a:p>
            <a:pPr lvl="1"/>
            <a:r>
              <a:rPr lang="en-US" sz="3200" dirty="0" smtClean="0">
                <a:latin typeface="Calibri" pitchFamily="34" charset="0"/>
              </a:rPr>
              <a:t>Durable Medical Equipment</a:t>
            </a:r>
          </a:p>
          <a:p>
            <a:pPr lvl="1">
              <a:buFont typeface="Wingdings" pitchFamily="2" charset="2"/>
              <a:buNone/>
            </a:pPr>
            <a:endParaRPr lang="en-US" dirty="0" smtClean="0"/>
          </a:p>
        </p:txBody>
      </p:sp>
      <p:sp>
        <p:nvSpPr>
          <p:cNvPr id="2" name="Date Placeholder 1"/>
          <p:cNvSpPr>
            <a:spLocks noGrp="1"/>
          </p:cNvSpPr>
          <p:nvPr>
            <p:ph type="dt" sz="half" idx="10"/>
          </p:nvPr>
        </p:nvSpPr>
        <p:spPr/>
        <p:txBody>
          <a:bodyPr/>
          <a:lstStyle/>
          <a:p>
            <a:fld id="{A384187D-4AA2-4A44-9EFB-2EE79C94F53B}" type="datetime1">
              <a:rPr lang="en-US" smtClean="0"/>
              <a:pPr/>
              <a:t>11/3/2011</a:t>
            </a:fld>
            <a:endParaRPr lang="en-US"/>
          </a:p>
        </p:txBody>
      </p:sp>
      <p:sp>
        <p:nvSpPr>
          <p:cNvPr id="3" name="Slide Number Placeholder 2"/>
          <p:cNvSpPr>
            <a:spLocks noGrp="1"/>
          </p:cNvSpPr>
          <p:nvPr>
            <p:ph type="sldNum" sz="quarter" idx="12"/>
          </p:nvPr>
        </p:nvSpPr>
        <p:spPr/>
        <p:txBody>
          <a:bodyPr/>
          <a:lstStyle/>
          <a:p>
            <a:fld id="{4FBD622E-139E-4F21-A7B7-D6CFB861B8B0}"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fld id="{AC0BDFCD-0D8B-4BF4-BF43-6DC8E67B9F99}" type="datetime1">
              <a:rPr lang="en-US" smtClean="0"/>
              <a:pPr/>
              <a:t>11/3/2011</a:t>
            </a:fld>
            <a:endParaRPr lang="en-US"/>
          </a:p>
        </p:txBody>
      </p:sp>
      <p:sp>
        <p:nvSpPr>
          <p:cNvPr id="5" name="Slide Number Placeholder 4"/>
          <p:cNvSpPr>
            <a:spLocks noGrp="1"/>
          </p:cNvSpPr>
          <p:nvPr>
            <p:ph type="sldNum" sz="quarter" idx="12"/>
          </p:nvPr>
        </p:nvSpPr>
        <p:spPr/>
        <p:txBody>
          <a:bodyPr/>
          <a:lstStyle/>
          <a:p>
            <a:fld id="{4FBD622E-139E-4F21-A7B7-D6CFB861B8B0}" type="slidenum">
              <a:rPr lang="en-US" smtClean="0"/>
              <a:pPr/>
              <a:t>33</a:t>
            </a:fld>
            <a:endParaRPr lang="en-US"/>
          </a:p>
        </p:txBody>
      </p:sp>
      <p:pic>
        <p:nvPicPr>
          <p:cNvPr id="205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57200" y="2667000"/>
            <a:ext cx="8168640" cy="25527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41201394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2743200" y="192088"/>
            <a:ext cx="6291263" cy="1431925"/>
          </a:xfrm>
        </p:spPr>
        <p:txBody>
          <a:bodyPr>
            <a:normAutofit/>
          </a:bodyPr>
          <a:lstStyle/>
          <a:p>
            <a:r>
              <a:rPr lang="en-US" dirty="0" smtClean="0"/>
              <a:t>It’s important for everyone to know the rules</a:t>
            </a:r>
          </a:p>
        </p:txBody>
      </p:sp>
      <p:sp>
        <p:nvSpPr>
          <p:cNvPr id="38916" name="Rectangle 3"/>
          <p:cNvSpPr>
            <a:spLocks noGrp="1" noChangeArrowheads="1"/>
          </p:cNvSpPr>
          <p:nvPr>
            <p:ph idx="1"/>
          </p:nvPr>
        </p:nvSpPr>
        <p:spPr>
          <a:xfrm>
            <a:off x="457200" y="1906588"/>
            <a:ext cx="8229600" cy="4224337"/>
          </a:xfrm>
        </p:spPr>
        <p:txBody>
          <a:bodyPr/>
          <a:lstStyle/>
          <a:p>
            <a:pPr algn="ctr">
              <a:buFont typeface="Wingdings" pitchFamily="2" charset="2"/>
              <a:buNone/>
            </a:pPr>
            <a:r>
              <a:rPr lang="en-US" dirty="0" smtClean="0">
                <a:latin typeface="Calibri" pitchFamily="34" charset="0"/>
              </a:rPr>
              <a:t>THE STANDARD</a:t>
            </a:r>
          </a:p>
          <a:p>
            <a:endParaRPr lang="en-US" dirty="0" smtClean="0">
              <a:latin typeface="Calibri" pitchFamily="34" charset="0"/>
            </a:endParaRPr>
          </a:p>
          <a:p>
            <a:r>
              <a:rPr lang="en-US" dirty="0" smtClean="0">
                <a:latin typeface="Calibri" pitchFamily="34" charset="0"/>
              </a:rPr>
              <a:t>The severity of the punishment or settlement comes down to what the organization </a:t>
            </a:r>
            <a:r>
              <a:rPr lang="en-US" u="sng" dirty="0" smtClean="0">
                <a:solidFill>
                  <a:schemeClr val="folHlink"/>
                </a:solidFill>
                <a:latin typeface="Calibri" pitchFamily="34" charset="0"/>
              </a:rPr>
              <a:t>KNOWN or SHOULD HAVE KNOWN</a:t>
            </a:r>
            <a:r>
              <a:rPr lang="en-US" dirty="0" smtClean="0">
                <a:latin typeface="Calibri" pitchFamily="34" charset="0"/>
              </a:rPr>
              <a:t> when it submitted false or fraudulent claims</a:t>
            </a:r>
            <a:r>
              <a:rPr lang="en-US" dirty="0" smtClean="0"/>
              <a:t>.</a:t>
            </a:r>
          </a:p>
        </p:txBody>
      </p:sp>
      <p:sp>
        <p:nvSpPr>
          <p:cNvPr id="2" name="Date Placeholder 1"/>
          <p:cNvSpPr>
            <a:spLocks noGrp="1"/>
          </p:cNvSpPr>
          <p:nvPr>
            <p:ph type="dt" sz="half" idx="10"/>
          </p:nvPr>
        </p:nvSpPr>
        <p:spPr/>
        <p:txBody>
          <a:bodyPr/>
          <a:lstStyle/>
          <a:p>
            <a:fld id="{B0F3C232-F82E-4D5A-9A40-4C1D341056CB}" type="datetime1">
              <a:rPr lang="en-US" smtClean="0"/>
              <a:pPr/>
              <a:t>11/3/2011</a:t>
            </a:fld>
            <a:endParaRPr lang="en-US"/>
          </a:p>
        </p:txBody>
      </p:sp>
      <p:sp>
        <p:nvSpPr>
          <p:cNvPr id="3" name="Slide Number Placeholder 2"/>
          <p:cNvSpPr>
            <a:spLocks noGrp="1"/>
          </p:cNvSpPr>
          <p:nvPr>
            <p:ph type="sldNum" sz="quarter" idx="12"/>
          </p:nvPr>
        </p:nvSpPr>
        <p:spPr/>
        <p:txBody>
          <a:bodyPr/>
          <a:lstStyle/>
          <a:p>
            <a:fld id="{4FBD622E-139E-4F21-A7B7-D6CFB861B8B0}"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a:xfrm>
            <a:off x="2819400" y="381000"/>
            <a:ext cx="6291309" cy="641350"/>
          </a:xfrm>
        </p:spPr>
        <p:txBody>
          <a:bodyPr>
            <a:normAutofit/>
          </a:bodyPr>
          <a:lstStyle/>
          <a:p>
            <a:pPr fontAlgn="auto">
              <a:spcAft>
                <a:spcPts val="0"/>
              </a:spcAft>
              <a:defRPr/>
            </a:pPr>
            <a:r>
              <a:rPr lang="en-US" dirty="0" smtClean="0">
                <a:solidFill>
                  <a:schemeClr val="bg2"/>
                </a:solidFill>
              </a:rPr>
              <a:t>Penalties for non-compliance</a:t>
            </a:r>
          </a:p>
        </p:txBody>
      </p:sp>
      <p:sp>
        <p:nvSpPr>
          <p:cNvPr id="39940" name="Rectangle 3"/>
          <p:cNvSpPr>
            <a:spLocks noGrp="1" noChangeArrowheads="1"/>
          </p:cNvSpPr>
          <p:nvPr>
            <p:ph idx="1"/>
          </p:nvPr>
        </p:nvSpPr>
        <p:spPr>
          <a:xfrm>
            <a:off x="457200" y="1524000"/>
            <a:ext cx="8110538" cy="4191000"/>
          </a:xfrm>
        </p:spPr>
        <p:txBody>
          <a:bodyPr/>
          <a:lstStyle/>
          <a:p>
            <a:pPr>
              <a:lnSpc>
                <a:spcPct val="90000"/>
              </a:lnSpc>
            </a:pPr>
            <a:endParaRPr lang="en-US" sz="800" dirty="0" smtClean="0"/>
          </a:p>
          <a:p>
            <a:pPr>
              <a:lnSpc>
                <a:spcPct val="90000"/>
              </a:lnSpc>
            </a:pPr>
            <a:r>
              <a:rPr lang="en-US" sz="2800" dirty="0" smtClean="0">
                <a:latin typeface="Calibri" pitchFamily="34" charset="0"/>
              </a:rPr>
              <a:t>Reimbursement (pay what you owe back),  Civil penalties and interest</a:t>
            </a:r>
          </a:p>
          <a:p>
            <a:pPr>
              <a:lnSpc>
                <a:spcPct val="90000"/>
              </a:lnSpc>
            </a:pPr>
            <a:r>
              <a:rPr lang="en-US" sz="2800" dirty="0" smtClean="0">
                <a:latin typeface="Calibri" pitchFamily="34" charset="0"/>
              </a:rPr>
              <a:t>They can suspend your billing until you go out of business</a:t>
            </a:r>
          </a:p>
          <a:p>
            <a:pPr>
              <a:lnSpc>
                <a:spcPct val="90000"/>
              </a:lnSpc>
            </a:pPr>
            <a:r>
              <a:rPr lang="en-US" sz="2800" dirty="0" smtClean="0">
                <a:latin typeface="Calibri" pitchFamily="34" charset="0"/>
              </a:rPr>
              <a:t>Exclusion of you as an individual from any company doing business with the Federal government</a:t>
            </a:r>
          </a:p>
          <a:p>
            <a:pPr>
              <a:lnSpc>
                <a:spcPct val="90000"/>
              </a:lnSpc>
            </a:pPr>
            <a:r>
              <a:rPr lang="en-US" sz="2800" dirty="0" smtClean="0">
                <a:latin typeface="Calibri" pitchFamily="34" charset="0"/>
              </a:rPr>
              <a:t>Exclusion of institution from participation in Medicare and Medicaid</a:t>
            </a:r>
          </a:p>
          <a:p>
            <a:pPr>
              <a:lnSpc>
                <a:spcPct val="90000"/>
              </a:lnSpc>
            </a:pPr>
            <a:r>
              <a:rPr lang="en-US" sz="2800" dirty="0" smtClean="0">
                <a:latin typeface="Calibri" pitchFamily="34" charset="0"/>
              </a:rPr>
              <a:t>Criminal charges – you can go to jail</a:t>
            </a:r>
          </a:p>
          <a:p>
            <a:pPr>
              <a:lnSpc>
                <a:spcPct val="90000"/>
              </a:lnSpc>
            </a:pPr>
            <a:endParaRPr lang="en-US" sz="2800" dirty="0" smtClean="0"/>
          </a:p>
        </p:txBody>
      </p:sp>
      <p:sp>
        <p:nvSpPr>
          <p:cNvPr id="2" name="Date Placeholder 1"/>
          <p:cNvSpPr>
            <a:spLocks noGrp="1"/>
          </p:cNvSpPr>
          <p:nvPr>
            <p:ph type="dt" sz="half" idx="10"/>
          </p:nvPr>
        </p:nvSpPr>
        <p:spPr/>
        <p:txBody>
          <a:bodyPr/>
          <a:lstStyle/>
          <a:p>
            <a:fld id="{3C4C6C64-2D3E-4869-BB48-5F17B3714FD9}" type="datetime1">
              <a:rPr lang="en-US" smtClean="0"/>
              <a:pPr/>
              <a:t>11/3/2011</a:t>
            </a:fld>
            <a:endParaRPr lang="en-US"/>
          </a:p>
        </p:txBody>
      </p:sp>
      <p:sp>
        <p:nvSpPr>
          <p:cNvPr id="3" name="Slide Number Placeholder 2"/>
          <p:cNvSpPr>
            <a:spLocks noGrp="1"/>
          </p:cNvSpPr>
          <p:nvPr>
            <p:ph type="sldNum" sz="quarter" idx="12"/>
          </p:nvPr>
        </p:nvSpPr>
        <p:spPr/>
        <p:txBody>
          <a:bodyPr/>
          <a:lstStyle/>
          <a:p>
            <a:fld id="{4FBD622E-139E-4F21-A7B7-D6CFB861B8B0}"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981200" y="1567418"/>
            <a:ext cx="5245725" cy="44338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438400" y="6128266"/>
            <a:ext cx="4572000" cy="369332"/>
          </a:xfrm>
          <a:prstGeom prst="rect">
            <a:avLst/>
          </a:prstGeom>
          <a:noFill/>
        </p:spPr>
        <p:txBody>
          <a:bodyPr wrap="square" rtlCol="0">
            <a:spAutoFit/>
          </a:bodyPr>
          <a:lstStyle/>
          <a:p>
            <a:r>
              <a:rPr lang="en-US" dirty="0" smtClean="0"/>
              <a:t>“May I suggest a compliance program?”</a:t>
            </a:r>
            <a:endParaRPr lang="en-US" dirty="0"/>
          </a:p>
        </p:txBody>
      </p:sp>
    </p:spTree>
    <p:extLst>
      <p:ext uri="{BB962C8B-B14F-4D97-AF65-F5344CB8AC3E}">
        <p14:creationId xmlns="" xmlns:p14="http://schemas.microsoft.com/office/powerpoint/2010/main" val="333185435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z="3200" dirty="0" smtClean="0"/>
              <a:t>Trends – Sophisticated Analysis and Monitoring</a:t>
            </a:r>
          </a:p>
        </p:txBody>
      </p:sp>
      <p:sp>
        <p:nvSpPr>
          <p:cNvPr id="48132" name="Rectangle 3"/>
          <p:cNvSpPr>
            <a:spLocks noGrp="1" noChangeArrowheads="1"/>
          </p:cNvSpPr>
          <p:nvPr>
            <p:ph idx="1"/>
          </p:nvPr>
        </p:nvSpPr>
        <p:spPr>
          <a:xfrm>
            <a:off x="914400" y="2057400"/>
            <a:ext cx="7772400" cy="3962400"/>
          </a:xfrm>
        </p:spPr>
        <p:txBody>
          <a:bodyPr/>
          <a:lstStyle/>
          <a:p>
            <a:r>
              <a:rPr lang="en-US" dirty="0" smtClean="0">
                <a:latin typeface="Calibri" pitchFamily="34" charset="0"/>
              </a:rPr>
              <a:t>Data mining – matching data from different types of service (i.e., physician compared to hospital) </a:t>
            </a:r>
          </a:p>
          <a:p>
            <a:endParaRPr lang="en-US" dirty="0" smtClean="0">
              <a:latin typeface="Calibri" pitchFamily="34" charset="0"/>
            </a:endParaRPr>
          </a:p>
          <a:p>
            <a:r>
              <a:rPr lang="en-US" dirty="0" smtClean="0">
                <a:latin typeface="Calibri" pitchFamily="34" charset="0"/>
              </a:rPr>
              <a:t>Recovery Audit Contractors </a:t>
            </a:r>
          </a:p>
          <a:p>
            <a:pPr lvl="1"/>
            <a:r>
              <a:rPr lang="en-US" dirty="0" smtClean="0">
                <a:latin typeface="Calibri" pitchFamily="34" charset="0"/>
              </a:rPr>
              <a:t>Private companies that are paid based on a percentage of recovery (bounty hunters)</a:t>
            </a:r>
          </a:p>
        </p:txBody>
      </p:sp>
      <p:sp>
        <p:nvSpPr>
          <p:cNvPr id="2" name="Date Placeholder 1"/>
          <p:cNvSpPr>
            <a:spLocks noGrp="1"/>
          </p:cNvSpPr>
          <p:nvPr>
            <p:ph type="dt" sz="half" idx="10"/>
          </p:nvPr>
        </p:nvSpPr>
        <p:spPr/>
        <p:txBody>
          <a:bodyPr/>
          <a:lstStyle/>
          <a:p>
            <a:fld id="{64B96A24-2B22-4F8C-B632-CBF80F4A2D1C}" type="datetime1">
              <a:rPr lang="en-US" smtClean="0"/>
              <a:pPr/>
              <a:t>11/3/2011</a:t>
            </a:fld>
            <a:endParaRPr lang="en-US"/>
          </a:p>
        </p:txBody>
      </p:sp>
      <p:sp>
        <p:nvSpPr>
          <p:cNvPr id="3" name="Slide Number Placeholder 2"/>
          <p:cNvSpPr>
            <a:spLocks noGrp="1"/>
          </p:cNvSpPr>
          <p:nvPr>
            <p:ph type="sldNum" sz="quarter" idx="12"/>
          </p:nvPr>
        </p:nvSpPr>
        <p:spPr/>
        <p:txBody>
          <a:bodyPr/>
          <a:lstStyle/>
          <a:p>
            <a:fld id="{4FBD622E-139E-4F21-A7B7-D6CFB861B8B0}"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Rounded MT Bold" pitchFamily="34" charset="0"/>
              </a:rPr>
              <a:t>Pfizer Settlement - 2009</a:t>
            </a:r>
            <a:endParaRPr lang="en-US" dirty="0">
              <a:latin typeface="Arial Rounded MT Bold" pitchFamily="34" charset="0"/>
            </a:endParaRPr>
          </a:p>
        </p:txBody>
      </p:sp>
      <p:sp>
        <p:nvSpPr>
          <p:cNvPr id="3" name="Content Placeholder 2"/>
          <p:cNvSpPr>
            <a:spLocks noGrp="1"/>
          </p:cNvSpPr>
          <p:nvPr>
            <p:ph idx="1"/>
          </p:nvPr>
        </p:nvSpPr>
        <p:spPr/>
        <p:txBody>
          <a:bodyPr>
            <a:normAutofit/>
          </a:bodyPr>
          <a:lstStyle/>
          <a:p>
            <a:r>
              <a:rPr lang="en-US" dirty="0" smtClean="0">
                <a:solidFill>
                  <a:schemeClr val="tx1">
                    <a:lumMod val="95000"/>
                    <a:lumOff val="5000"/>
                  </a:schemeClr>
                </a:solidFill>
                <a:latin typeface="Calibri" pitchFamily="34" charset="0"/>
              </a:rPr>
              <a:t>Already under a CIA</a:t>
            </a:r>
          </a:p>
          <a:p>
            <a:r>
              <a:rPr lang="en-US" dirty="0" smtClean="0">
                <a:solidFill>
                  <a:schemeClr val="tx1">
                    <a:lumMod val="95000"/>
                    <a:lumOff val="5000"/>
                  </a:schemeClr>
                </a:solidFill>
                <a:latin typeface="Calibri" pitchFamily="34" charset="0"/>
              </a:rPr>
              <a:t>Largest health fraud settlement in US history</a:t>
            </a:r>
          </a:p>
          <a:p>
            <a:r>
              <a:rPr lang="en-US" dirty="0" smtClean="0">
                <a:solidFill>
                  <a:schemeClr val="tx1">
                    <a:lumMod val="95000"/>
                    <a:lumOff val="5000"/>
                  </a:schemeClr>
                </a:solidFill>
                <a:latin typeface="Calibri" pitchFamily="34" charset="0"/>
              </a:rPr>
              <a:t>Most extensive CIA ever imposed</a:t>
            </a:r>
          </a:p>
          <a:p>
            <a:r>
              <a:rPr lang="en-US" dirty="0" smtClean="0">
                <a:solidFill>
                  <a:schemeClr val="tx1">
                    <a:lumMod val="95000"/>
                    <a:lumOff val="5000"/>
                  </a:schemeClr>
                </a:solidFill>
                <a:latin typeface="Calibri" pitchFamily="34" charset="0"/>
              </a:rPr>
              <a:t>Whistleblower was John Kopchinski – a former sales rep</a:t>
            </a:r>
          </a:p>
          <a:p>
            <a:r>
              <a:rPr lang="en-US" dirty="0" smtClean="0">
                <a:solidFill>
                  <a:schemeClr val="tx1">
                    <a:lumMod val="95000"/>
                    <a:lumOff val="5000"/>
                  </a:schemeClr>
                </a:solidFill>
                <a:latin typeface="Calibri" pitchFamily="34" charset="0"/>
              </a:rPr>
              <a:t>$2.3 billion settlement </a:t>
            </a:r>
          </a:p>
          <a:p>
            <a:pPr lvl="1"/>
            <a:r>
              <a:rPr lang="en-US" dirty="0" smtClean="0">
                <a:solidFill>
                  <a:schemeClr val="tx1">
                    <a:lumMod val="95000"/>
                    <a:lumOff val="5000"/>
                  </a:schemeClr>
                </a:solidFill>
                <a:latin typeface="Calibri" pitchFamily="34" charset="0"/>
              </a:rPr>
              <a:t>Criminal fine of $1.195 billion</a:t>
            </a:r>
          </a:p>
          <a:p>
            <a:pPr lvl="1"/>
            <a:r>
              <a:rPr lang="en-US" dirty="0" smtClean="0">
                <a:solidFill>
                  <a:schemeClr val="tx1">
                    <a:lumMod val="95000"/>
                    <a:lumOff val="5000"/>
                  </a:schemeClr>
                </a:solidFill>
                <a:latin typeface="Calibri" pitchFamily="34" charset="0"/>
              </a:rPr>
              <a:t>Promotion of Bextra for several uses and dosages that FDA specifically declined to approve due to safety concerns.</a:t>
            </a:r>
          </a:p>
          <a:p>
            <a:pPr lvl="1"/>
            <a:r>
              <a:rPr lang="en-US" dirty="0" smtClean="0">
                <a:solidFill>
                  <a:schemeClr val="tx1">
                    <a:lumMod val="95000"/>
                    <a:lumOff val="5000"/>
                  </a:schemeClr>
                </a:solidFill>
                <a:latin typeface="Calibri" pitchFamily="34" charset="0"/>
              </a:rPr>
              <a:t>Bextra, Geodon, Zyvox, and </a:t>
            </a:r>
            <a:r>
              <a:rPr lang="en-US" dirty="0" err="1" smtClean="0">
                <a:solidFill>
                  <a:schemeClr val="tx1">
                    <a:lumMod val="95000"/>
                    <a:lumOff val="5000"/>
                  </a:schemeClr>
                </a:solidFill>
                <a:latin typeface="Calibri" pitchFamily="34" charset="0"/>
              </a:rPr>
              <a:t>Lyrica</a:t>
            </a:r>
            <a:endParaRPr lang="en-US" dirty="0" smtClean="0">
              <a:solidFill>
                <a:schemeClr val="tx1">
                  <a:lumMod val="95000"/>
                  <a:lumOff val="5000"/>
                </a:schemeClr>
              </a:solidFill>
              <a:latin typeface="Calibri" pitchFamily="34" charset="0"/>
            </a:endParaRPr>
          </a:p>
          <a:p>
            <a:pPr lvl="1"/>
            <a:endParaRPr lang="en-US" dirty="0" smtClean="0"/>
          </a:p>
          <a:p>
            <a:pPr>
              <a:buNone/>
            </a:pPr>
            <a:endParaRPr lang="en-US" dirty="0" smtClean="0"/>
          </a:p>
          <a:p>
            <a:pPr>
              <a:buNone/>
            </a:pPr>
            <a:endParaRPr lang="en-US" dirty="0"/>
          </a:p>
        </p:txBody>
      </p:sp>
      <p:cxnSp>
        <p:nvCxnSpPr>
          <p:cNvPr id="4" name="Straight Connector 3"/>
          <p:cNvCxnSpPr/>
          <p:nvPr/>
        </p:nvCxnSpPr>
        <p:spPr>
          <a:xfrm>
            <a:off x="609600" y="1447800"/>
            <a:ext cx="7848600" cy="1588"/>
          </a:xfrm>
          <a:prstGeom prst="line">
            <a:avLst/>
          </a:prstGeom>
          <a:ln w="25400" cmpd="thinThick">
            <a:solidFill>
              <a:srgbClr val="E77C07"/>
            </a:solidFill>
          </a:ln>
          <a:scene3d>
            <a:camera prst="orthographicFront"/>
            <a:lightRig rig="threePt" dir="t"/>
          </a:scene3d>
          <a:sp3d extrusionH="76200">
            <a:extrusionClr>
              <a:schemeClr val="accent3">
                <a:lumMod val="60000"/>
                <a:lumOff val="40000"/>
              </a:schemeClr>
            </a:extrusionClr>
          </a:sp3d>
        </p:spPr>
        <p:style>
          <a:lnRef idx="1">
            <a:schemeClr val="accent1"/>
          </a:lnRef>
          <a:fillRef idx="0">
            <a:schemeClr val="accent1"/>
          </a:fillRef>
          <a:effectRef idx="0">
            <a:schemeClr val="accent1"/>
          </a:effectRef>
          <a:fontRef idx="minor">
            <a:schemeClr val="tx1"/>
          </a:fontRef>
        </p:style>
      </p:cxnSp>
      <p:sp>
        <p:nvSpPr>
          <p:cNvPr id="7" name="Date Placeholder 6"/>
          <p:cNvSpPr>
            <a:spLocks noGrp="1"/>
          </p:cNvSpPr>
          <p:nvPr>
            <p:ph type="dt" sz="half" idx="10"/>
          </p:nvPr>
        </p:nvSpPr>
        <p:spPr/>
        <p:txBody>
          <a:bodyPr/>
          <a:lstStyle/>
          <a:p>
            <a:fld id="{C04D68B3-9152-40A8-B214-9AB10B7ED3E4}" type="datetime1">
              <a:rPr lang="en-US" smtClean="0"/>
              <a:pPr/>
              <a:t>11/3/2011</a:t>
            </a:fld>
            <a:endParaRPr lang="en-US"/>
          </a:p>
        </p:txBody>
      </p:sp>
      <p:sp>
        <p:nvSpPr>
          <p:cNvPr id="8" name="Slide Number Placeholder 7"/>
          <p:cNvSpPr>
            <a:spLocks noGrp="1"/>
          </p:cNvSpPr>
          <p:nvPr>
            <p:ph type="sldNum" sz="quarter" idx="12"/>
          </p:nvPr>
        </p:nvSpPr>
        <p:spPr/>
        <p:txBody>
          <a:bodyPr/>
          <a:lstStyle/>
          <a:p>
            <a:fld id="{4FBD622E-139E-4F21-A7B7-D6CFB861B8B0}"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Date Placeholder 3"/>
          <p:cNvSpPr>
            <a:spLocks noGrp="1"/>
          </p:cNvSpPr>
          <p:nvPr>
            <p:ph type="dt" sz="half" idx="10"/>
          </p:nvPr>
        </p:nvSpPr>
        <p:spPr/>
        <p:txBody>
          <a:bodyPr/>
          <a:lstStyle/>
          <a:p>
            <a:fld id="{AC0BDFCD-0D8B-4BF4-BF43-6DC8E67B9F99}" type="datetime1">
              <a:rPr lang="en-US" smtClean="0"/>
              <a:pPr/>
              <a:t>11/3/2011</a:t>
            </a:fld>
            <a:endParaRPr lang="en-US"/>
          </a:p>
        </p:txBody>
      </p:sp>
      <p:sp>
        <p:nvSpPr>
          <p:cNvPr id="5" name="Slide Number Placeholder 4"/>
          <p:cNvSpPr>
            <a:spLocks noGrp="1"/>
          </p:cNvSpPr>
          <p:nvPr>
            <p:ph type="sldNum" sz="quarter" idx="12"/>
          </p:nvPr>
        </p:nvSpPr>
        <p:spPr/>
        <p:txBody>
          <a:bodyPr/>
          <a:lstStyle/>
          <a:p>
            <a:fld id="{4FBD622E-139E-4F21-A7B7-D6CFB861B8B0}" type="slidenum">
              <a:rPr lang="en-US" smtClean="0"/>
              <a:pPr/>
              <a:t>39</a:t>
            </a:fld>
            <a:endParaRPr lang="en-US"/>
          </a:p>
        </p:txBody>
      </p:sp>
      <p:sp>
        <p:nvSpPr>
          <p:cNvPr id="6" name="Content Placeholder 5"/>
          <p:cNvSpPr>
            <a:spLocks noGrp="1"/>
          </p:cNvSpPr>
          <p:nvPr>
            <p:ph idx="1"/>
          </p:nvPr>
        </p:nvSpPr>
        <p:spPr/>
        <p:txBody>
          <a:bodyPr/>
          <a:lstStyle/>
          <a:p>
            <a:endParaRPr lang="en-US" dirty="0"/>
          </a:p>
        </p:txBody>
      </p:sp>
      <p:pic>
        <p:nvPicPr>
          <p:cNvPr id="1027"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09600" y="3048000"/>
            <a:ext cx="8332222" cy="2590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720813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a:bodyPr>
          <a:lstStyle/>
          <a:p>
            <a:r>
              <a:rPr lang="en-US" b="0" dirty="0" smtClean="0">
                <a:latin typeface="Arial" pitchFamily="34" charset="0"/>
                <a:cs typeface="Arial" pitchFamily="34" charset="0"/>
              </a:rPr>
              <a:t>Why is Compliance a Hot Topic?</a:t>
            </a:r>
          </a:p>
        </p:txBody>
      </p:sp>
      <p:sp>
        <p:nvSpPr>
          <p:cNvPr id="31748" name="Rectangle 3"/>
          <p:cNvSpPr>
            <a:spLocks noGrp="1" noChangeArrowheads="1"/>
          </p:cNvSpPr>
          <p:nvPr>
            <p:ph idx="1"/>
          </p:nvPr>
        </p:nvSpPr>
        <p:spPr>
          <a:xfrm>
            <a:off x="381000" y="1828800"/>
            <a:ext cx="8477250" cy="4724400"/>
          </a:xfrm>
        </p:spPr>
        <p:txBody>
          <a:bodyPr>
            <a:normAutofit/>
          </a:bodyPr>
          <a:lstStyle/>
          <a:p>
            <a:r>
              <a:rPr lang="en-US" sz="3200" dirty="0" smtClean="0">
                <a:solidFill>
                  <a:schemeClr val="tx1">
                    <a:lumMod val="95000"/>
                    <a:lumOff val="5000"/>
                  </a:schemeClr>
                </a:solidFill>
                <a:latin typeface="Calibri" pitchFamily="34" charset="0"/>
              </a:rPr>
              <a:t>Largest $$$  Federal Programs</a:t>
            </a:r>
          </a:p>
          <a:p>
            <a:r>
              <a:rPr lang="en-US" sz="3200" dirty="0" smtClean="0">
                <a:solidFill>
                  <a:schemeClr val="tx1">
                    <a:lumMod val="95000"/>
                    <a:lumOff val="5000"/>
                  </a:schemeClr>
                </a:solidFill>
                <a:latin typeface="Calibri" pitchFamily="34" charset="0"/>
              </a:rPr>
              <a:t>Largest $$$  State Programs</a:t>
            </a:r>
          </a:p>
          <a:p>
            <a:r>
              <a:rPr lang="en-US" sz="3200" dirty="0" smtClean="0">
                <a:solidFill>
                  <a:schemeClr val="tx1">
                    <a:lumMod val="95000"/>
                    <a:lumOff val="5000"/>
                  </a:schemeClr>
                </a:solidFill>
                <a:latin typeface="Calibri" pitchFamily="34" charset="0"/>
              </a:rPr>
              <a:t>Large organizations, large scale fraud and abuse</a:t>
            </a:r>
          </a:p>
          <a:p>
            <a:r>
              <a:rPr lang="en-US" sz="3200" dirty="0" smtClean="0">
                <a:solidFill>
                  <a:schemeClr val="tx1">
                    <a:lumMod val="95000"/>
                    <a:lumOff val="5000"/>
                  </a:schemeClr>
                </a:solidFill>
                <a:latin typeface="Calibri" pitchFamily="34" charset="0"/>
              </a:rPr>
              <a:t>Recoveries  ($$Enforcement/$$ Recovery)  Ratio is Excellent</a:t>
            </a:r>
          </a:p>
          <a:p>
            <a:r>
              <a:rPr lang="en-US" sz="3200" dirty="0" smtClean="0">
                <a:solidFill>
                  <a:schemeClr val="tx1">
                    <a:lumMod val="95000"/>
                    <a:lumOff val="5000"/>
                  </a:schemeClr>
                </a:solidFill>
                <a:latin typeface="Calibri" pitchFamily="34" charset="0"/>
              </a:rPr>
              <a:t>Recoveries in BILLIONS of dollars</a:t>
            </a:r>
          </a:p>
        </p:txBody>
      </p:sp>
      <p:sp>
        <p:nvSpPr>
          <p:cNvPr id="2" name="Date Placeholder 1"/>
          <p:cNvSpPr>
            <a:spLocks noGrp="1"/>
          </p:cNvSpPr>
          <p:nvPr>
            <p:ph type="dt" sz="half" idx="10"/>
          </p:nvPr>
        </p:nvSpPr>
        <p:spPr/>
        <p:txBody>
          <a:bodyPr/>
          <a:lstStyle/>
          <a:p>
            <a:fld id="{C6CA582A-012A-4810-99A9-855E787A6E97}" type="datetime1">
              <a:rPr lang="en-US" smtClean="0"/>
              <a:pPr/>
              <a:t>11/3/2011</a:t>
            </a:fld>
            <a:endParaRPr lang="en-US"/>
          </a:p>
        </p:txBody>
      </p:sp>
      <p:sp>
        <p:nvSpPr>
          <p:cNvPr id="3" name="Slide Number Placeholder 2"/>
          <p:cNvSpPr>
            <a:spLocks noGrp="1"/>
          </p:cNvSpPr>
          <p:nvPr>
            <p:ph type="sldNum" sz="quarter" idx="12"/>
          </p:nvPr>
        </p:nvSpPr>
        <p:spPr/>
        <p:txBody>
          <a:bodyPr/>
          <a:lstStyle/>
          <a:p>
            <a:fld id="{4FBD622E-139E-4F21-A7B7-D6CFB861B8B0}"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May 20, 2009</a:t>
            </a:r>
            <a:endParaRPr lang="en-US" sz="2800" dirty="0"/>
          </a:p>
        </p:txBody>
      </p:sp>
      <p:sp>
        <p:nvSpPr>
          <p:cNvPr id="3" name="Content Placeholder 2"/>
          <p:cNvSpPr>
            <a:spLocks noGrp="1"/>
          </p:cNvSpPr>
          <p:nvPr>
            <p:ph idx="1"/>
          </p:nvPr>
        </p:nvSpPr>
        <p:spPr/>
        <p:txBody>
          <a:bodyPr>
            <a:normAutofit/>
          </a:bodyPr>
          <a:lstStyle/>
          <a:p>
            <a:r>
              <a:rPr lang="en-US" dirty="0" smtClean="0">
                <a:solidFill>
                  <a:schemeClr val="tx1">
                    <a:lumMod val="95000"/>
                    <a:lumOff val="5000"/>
                  </a:schemeClr>
                </a:solidFill>
                <a:latin typeface="+mj-lt"/>
              </a:rPr>
              <a:t>FERA - </a:t>
            </a:r>
            <a:r>
              <a:rPr lang="en-US" b="1" dirty="0" smtClean="0">
                <a:solidFill>
                  <a:schemeClr val="tx1">
                    <a:lumMod val="95000"/>
                    <a:lumOff val="5000"/>
                  </a:schemeClr>
                </a:solidFill>
                <a:latin typeface="+mj-lt"/>
              </a:rPr>
              <a:t>Fraud Enforcement and Recovery Act of 2009</a:t>
            </a:r>
          </a:p>
          <a:p>
            <a:pPr lvl="1"/>
            <a:r>
              <a:rPr lang="en-US" dirty="0" smtClean="0">
                <a:solidFill>
                  <a:schemeClr val="tx1">
                    <a:lumMod val="95000"/>
                    <a:lumOff val="5000"/>
                  </a:schemeClr>
                </a:solidFill>
                <a:latin typeface="+mj-lt"/>
              </a:rPr>
              <a:t>Introduced by Senators Patrick Leahy (D-VT), Ted Kaufman (D-DE) and Chuck Grassley (R-IA)</a:t>
            </a:r>
          </a:p>
          <a:p>
            <a:pPr lvl="1"/>
            <a:endParaRPr lang="en-US" dirty="0" smtClean="0">
              <a:solidFill>
                <a:schemeClr val="tx1">
                  <a:lumMod val="95000"/>
                  <a:lumOff val="5000"/>
                </a:schemeClr>
              </a:solidFill>
              <a:latin typeface="+mj-lt"/>
            </a:endParaRPr>
          </a:p>
          <a:p>
            <a:r>
              <a:rPr lang="en-US" dirty="0" smtClean="0">
                <a:solidFill>
                  <a:schemeClr val="tx1">
                    <a:lumMod val="95000"/>
                    <a:lumOff val="5000"/>
                  </a:schemeClr>
                </a:solidFill>
                <a:latin typeface="+mj-lt"/>
              </a:rPr>
              <a:t>HEAT – Health Care Fraud Prevention and Enforcement Action Team </a:t>
            </a:r>
          </a:p>
          <a:p>
            <a:pPr lvl="1"/>
            <a:r>
              <a:rPr lang="en-US" dirty="0" smtClean="0">
                <a:solidFill>
                  <a:schemeClr val="tx1">
                    <a:lumMod val="95000"/>
                    <a:lumOff val="5000"/>
                  </a:schemeClr>
                </a:solidFill>
                <a:latin typeface="+mj-lt"/>
              </a:rPr>
              <a:t>Attorney General , Eric H. Holder, Jr. and Health and Human Services (HHS) Secretary, Kathleen Sebelius, announced the new and aggressive inter-agency task force.</a:t>
            </a:r>
            <a:endParaRPr lang="en-US" dirty="0">
              <a:solidFill>
                <a:schemeClr val="tx1">
                  <a:lumMod val="95000"/>
                  <a:lumOff val="5000"/>
                </a:schemeClr>
              </a:solidFill>
              <a:latin typeface="+mj-lt"/>
            </a:endParaRPr>
          </a:p>
        </p:txBody>
      </p:sp>
      <p:sp>
        <p:nvSpPr>
          <p:cNvPr id="5" name="Date Placeholder 4"/>
          <p:cNvSpPr>
            <a:spLocks noGrp="1"/>
          </p:cNvSpPr>
          <p:nvPr>
            <p:ph type="dt" sz="half" idx="10"/>
          </p:nvPr>
        </p:nvSpPr>
        <p:spPr/>
        <p:txBody>
          <a:bodyPr/>
          <a:lstStyle/>
          <a:p>
            <a:fld id="{D29F64E8-F060-4F0E-9AB5-490A61238355}" type="datetime1">
              <a:rPr lang="en-US" smtClean="0"/>
              <a:pPr/>
              <a:t>11/3/2011</a:t>
            </a:fld>
            <a:endParaRPr lang="en-US"/>
          </a:p>
        </p:txBody>
      </p:sp>
      <p:sp>
        <p:nvSpPr>
          <p:cNvPr id="6" name="Slide Number Placeholder 5"/>
          <p:cNvSpPr>
            <a:spLocks noGrp="1"/>
          </p:cNvSpPr>
          <p:nvPr>
            <p:ph type="sldNum" sz="quarter" idx="12"/>
          </p:nvPr>
        </p:nvSpPr>
        <p:spPr/>
        <p:txBody>
          <a:bodyPr/>
          <a:lstStyle/>
          <a:p>
            <a:fld id="{4FBD622E-139E-4F21-A7B7-D6CFB861B8B0}"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FERA</a:t>
            </a:r>
            <a:endParaRPr lang="en-US" dirty="0"/>
          </a:p>
        </p:txBody>
      </p:sp>
      <p:sp>
        <p:nvSpPr>
          <p:cNvPr id="3" name="Content Placeholder 2"/>
          <p:cNvSpPr>
            <a:spLocks noGrp="1"/>
          </p:cNvSpPr>
          <p:nvPr>
            <p:ph idx="1"/>
          </p:nvPr>
        </p:nvSpPr>
        <p:spPr/>
        <p:txBody>
          <a:bodyPr>
            <a:normAutofit/>
          </a:bodyPr>
          <a:lstStyle/>
          <a:p>
            <a:r>
              <a:rPr lang="en-US" b="1" dirty="0" smtClean="0">
                <a:solidFill>
                  <a:schemeClr val="tx1">
                    <a:lumMod val="95000"/>
                    <a:lumOff val="5000"/>
                  </a:schemeClr>
                </a:solidFill>
                <a:latin typeface="+mj-lt"/>
              </a:rPr>
              <a:t>Made it a violation of the False Claims Act to knowingly and improperly retain government money if there is an obligation to return the money.</a:t>
            </a:r>
          </a:p>
          <a:p>
            <a:r>
              <a:rPr lang="en-US" dirty="0" smtClean="0">
                <a:solidFill>
                  <a:schemeClr val="tx1">
                    <a:lumMod val="95000"/>
                    <a:lumOff val="5000"/>
                  </a:schemeClr>
                </a:solidFill>
                <a:latin typeface="+mj-lt"/>
              </a:rPr>
              <a:t>The health reform bill states that “an overpayment must be reported and returned” within 60 days of the date the provider “knows of the overpayment”.  </a:t>
            </a:r>
          </a:p>
          <a:p>
            <a:r>
              <a:rPr lang="en-US" dirty="0" smtClean="0">
                <a:solidFill>
                  <a:schemeClr val="tx1">
                    <a:lumMod val="95000"/>
                    <a:lumOff val="5000"/>
                  </a:schemeClr>
                </a:solidFill>
                <a:latin typeface="+mj-lt"/>
              </a:rPr>
              <a:t>Draft of America’s Affordable Health Choice Act defines  a Medicare or Medicaid overpayment” as “any finally determined funds that a person receives or retains … …to which the person , after applicable reconciliation, is not entitled.”  </a:t>
            </a:r>
          </a:p>
          <a:p>
            <a:pPr lvl="1"/>
            <a:r>
              <a:rPr lang="en-US" dirty="0" smtClean="0">
                <a:solidFill>
                  <a:schemeClr val="tx1">
                    <a:lumMod val="95000"/>
                    <a:lumOff val="5000"/>
                  </a:schemeClr>
                </a:solidFill>
                <a:latin typeface="+mj-lt"/>
              </a:rPr>
              <a:t>Providers not off hook for civil or criminal sanctions if fraud involved</a:t>
            </a:r>
            <a:endParaRPr lang="en-US" dirty="0">
              <a:solidFill>
                <a:schemeClr val="tx1">
                  <a:lumMod val="95000"/>
                  <a:lumOff val="5000"/>
                </a:schemeClr>
              </a:solidFill>
              <a:latin typeface="+mj-lt"/>
            </a:endParaRPr>
          </a:p>
        </p:txBody>
      </p:sp>
      <p:sp>
        <p:nvSpPr>
          <p:cNvPr id="5" name="Date Placeholder 4"/>
          <p:cNvSpPr>
            <a:spLocks noGrp="1"/>
          </p:cNvSpPr>
          <p:nvPr>
            <p:ph type="dt" sz="half" idx="10"/>
          </p:nvPr>
        </p:nvSpPr>
        <p:spPr/>
        <p:txBody>
          <a:bodyPr/>
          <a:lstStyle/>
          <a:p>
            <a:fld id="{5C266421-9803-486D-B1D9-4E95AF589227}" type="datetime1">
              <a:rPr lang="en-US" smtClean="0"/>
              <a:pPr/>
              <a:t>11/3/2011</a:t>
            </a:fld>
            <a:endParaRPr lang="en-US"/>
          </a:p>
        </p:txBody>
      </p:sp>
      <p:sp>
        <p:nvSpPr>
          <p:cNvPr id="6" name="Slide Number Placeholder 5"/>
          <p:cNvSpPr>
            <a:spLocks noGrp="1"/>
          </p:cNvSpPr>
          <p:nvPr>
            <p:ph type="sldNum" sz="quarter" idx="12"/>
          </p:nvPr>
        </p:nvSpPr>
        <p:spPr/>
        <p:txBody>
          <a:bodyPr/>
          <a:lstStyle/>
          <a:p>
            <a:fld id="{4FBD622E-139E-4F21-A7B7-D6CFB861B8B0}"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Watch America’s Affordable Health Choices Act of 2009</a:t>
            </a:r>
            <a:endParaRPr lang="en-US" dirty="0"/>
          </a:p>
        </p:txBody>
      </p:sp>
      <p:sp>
        <p:nvSpPr>
          <p:cNvPr id="3" name="Content Placeholder 2"/>
          <p:cNvSpPr>
            <a:spLocks noGrp="1"/>
          </p:cNvSpPr>
          <p:nvPr>
            <p:ph idx="1"/>
          </p:nvPr>
        </p:nvSpPr>
        <p:spPr/>
        <p:txBody>
          <a:bodyPr>
            <a:normAutofit/>
          </a:bodyPr>
          <a:lstStyle/>
          <a:p>
            <a:r>
              <a:rPr lang="en-US" sz="3000" dirty="0" smtClean="0">
                <a:solidFill>
                  <a:schemeClr val="tx1">
                    <a:lumMod val="95000"/>
                    <a:lumOff val="5000"/>
                  </a:schemeClr>
                </a:solidFill>
                <a:latin typeface="Calibri" pitchFamily="34" charset="0"/>
              </a:rPr>
              <a:t>1,000 page bill (H.R. 3200) </a:t>
            </a:r>
            <a:r>
              <a:rPr lang="en-US" sz="3000" b="1" dirty="0" smtClean="0">
                <a:solidFill>
                  <a:schemeClr val="tx1">
                    <a:lumMod val="95000"/>
                    <a:lumOff val="5000"/>
                  </a:schemeClr>
                </a:solidFill>
                <a:latin typeface="Calibri" pitchFamily="34" charset="0"/>
              </a:rPr>
              <a:t>devotes 55 pages to program integrity and fraud-fighting measures</a:t>
            </a:r>
          </a:p>
          <a:p>
            <a:r>
              <a:rPr lang="en-US" sz="3000" dirty="0" smtClean="0">
                <a:solidFill>
                  <a:schemeClr val="tx1">
                    <a:lumMod val="95000"/>
                    <a:lumOff val="5000"/>
                  </a:schemeClr>
                </a:solidFill>
                <a:latin typeface="Calibri" pitchFamily="34" charset="0"/>
              </a:rPr>
              <a:t>Integrity plans will be a requirement for participation</a:t>
            </a:r>
          </a:p>
          <a:p>
            <a:pPr lvl="1"/>
            <a:r>
              <a:rPr lang="en-US" sz="3000" dirty="0" smtClean="0">
                <a:solidFill>
                  <a:schemeClr val="tx1">
                    <a:lumMod val="95000"/>
                    <a:lumOff val="5000"/>
                  </a:schemeClr>
                </a:solidFill>
                <a:latin typeface="Calibri" pitchFamily="34" charset="0"/>
              </a:rPr>
              <a:t>Already required under the Deficit Reduction Act of 2005 for many providers (&gt;$5 million)</a:t>
            </a:r>
          </a:p>
          <a:p>
            <a:pPr lvl="1"/>
            <a:r>
              <a:rPr lang="en-US" sz="3000" dirty="0" smtClean="0">
                <a:solidFill>
                  <a:schemeClr val="tx1">
                    <a:lumMod val="95000"/>
                    <a:lumOff val="5000"/>
                  </a:schemeClr>
                </a:solidFill>
                <a:latin typeface="Calibri" pitchFamily="34" charset="0"/>
              </a:rPr>
              <a:t>Spells out the required elements including a  hotline, auditing and monitoring, procedures to return overpayments</a:t>
            </a:r>
          </a:p>
          <a:p>
            <a:r>
              <a:rPr lang="en-US" sz="3000" dirty="0" smtClean="0">
                <a:solidFill>
                  <a:schemeClr val="tx1">
                    <a:lumMod val="95000"/>
                    <a:lumOff val="5000"/>
                  </a:schemeClr>
                </a:solidFill>
                <a:latin typeface="Calibri" pitchFamily="34" charset="0"/>
              </a:rPr>
              <a:t>Failure invites civil penalties or disenrollment</a:t>
            </a:r>
          </a:p>
          <a:p>
            <a:endParaRPr lang="en-US" dirty="0"/>
          </a:p>
        </p:txBody>
      </p:sp>
      <p:sp>
        <p:nvSpPr>
          <p:cNvPr id="5" name="Date Placeholder 4"/>
          <p:cNvSpPr>
            <a:spLocks noGrp="1"/>
          </p:cNvSpPr>
          <p:nvPr>
            <p:ph type="dt" sz="half" idx="10"/>
          </p:nvPr>
        </p:nvSpPr>
        <p:spPr/>
        <p:txBody>
          <a:bodyPr/>
          <a:lstStyle/>
          <a:p>
            <a:fld id="{EDB61DF7-4174-4F83-914D-C69233E1C2A6}" type="datetime1">
              <a:rPr lang="en-US" smtClean="0"/>
              <a:pPr/>
              <a:t>11/3/2011</a:t>
            </a:fld>
            <a:endParaRPr lang="en-US"/>
          </a:p>
        </p:txBody>
      </p:sp>
      <p:sp>
        <p:nvSpPr>
          <p:cNvPr id="6" name="Slide Number Placeholder 5"/>
          <p:cNvSpPr>
            <a:spLocks noGrp="1"/>
          </p:cNvSpPr>
          <p:nvPr>
            <p:ph type="sldNum" sz="quarter" idx="12"/>
          </p:nvPr>
        </p:nvSpPr>
        <p:spPr/>
        <p:txBody>
          <a:bodyPr/>
          <a:lstStyle/>
          <a:p>
            <a:fld id="{4FBD622E-139E-4F21-A7B7-D6CFB861B8B0}"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648200"/>
            <a:ext cx="7772400" cy="1362075"/>
          </a:xfrm>
        </p:spPr>
        <p:txBody>
          <a:bodyPr>
            <a:noAutofit/>
          </a:bodyPr>
          <a:lstStyle/>
          <a:p>
            <a:pPr algn="ctr"/>
            <a:r>
              <a:rPr lang="en-US" sz="3200" b="0" dirty="0" smtClean="0">
                <a:solidFill>
                  <a:schemeClr val="tx1">
                    <a:lumMod val="95000"/>
                    <a:lumOff val="5000"/>
                  </a:schemeClr>
                </a:solidFill>
              </a:rPr>
              <a:t>Case states that Compliance role must be both  proactive and reactive</a:t>
            </a:r>
            <a:endParaRPr lang="en-US" sz="3200" b="0" dirty="0">
              <a:solidFill>
                <a:schemeClr val="tx1">
                  <a:lumMod val="95000"/>
                  <a:lumOff val="5000"/>
                </a:schemeClr>
              </a:solidFill>
            </a:endParaRPr>
          </a:p>
        </p:txBody>
      </p:sp>
      <p:sp>
        <p:nvSpPr>
          <p:cNvPr id="3" name="Text Placeholder 2"/>
          <p:cNvSpPr>
            <a:spLocks noGrp="1"/>
          </p:cNvSpPr>
          <p:nvPr>
            <p:ph type="body" idx="1"/>
          </p:nvPr>
        </p:nvSpPr>
        <p:spPr>
          <a:xfrm>
            <a:off x="685800" y="1600200"/>
            <a:ext cx="7772400" cy="2895600"/>
          </a:xfrm>
        </p:spPr>
        <p:txBody>
          <a:bodyPr>
            <a:normAutofit fontScale="70000" lnSpcReduction="20000"/>
          </a:bodyPr>
          <a:lstStyle/>
          <a:p>
            <a:r>
              <a:rPr lang="en-US" sz="3300" dirty="0" smtClean="0">
                <a:solidFill>
                  <a:schemeClr val="tx1">
                    <a:lumMod val="95000"/>
                    <a:lumOff val="5000"/>
                  </a:schemeClr>
                </a:solidFill>
                <a:latin typeface="+mj-lt"/>
              </a:rPr>
              <a:t>Proactive efforts need to emphasize the complimentary goals of prevention and corporate ethical behavior.</a:t>
            </a:r>
          </a:p>
          <a:p>
            <a:endParaRPr lang="en-US" sz="3300" dirty="0" smtClean="0">
              <a:solidFill>
                <a:schemeClr val="tx1">
                  <a:lumMod val="95000"/>
                  <a:lumOff val="5000"/>
                </a:schemeClr>
              </a:solidFill>
              <a:latin typeface="+mj-lt"/>
            </a:endParaRPr>
          </a:p>
          <a:p>
            <a:r>
              <a:rPr lang="en-US" sz="3300" dirty="0" smtClean="0">
                <a:solidFill>
                  <a:schemeClr val="tx1">
                    <a:lumMod val="95000"/>
                    <a:lumOff val="5000"/>
                  </a:schemeClr>
                </a:solidFill>
                <a:latin typeface="+mj-lt"/>
              </a:rPr>
              <a:t>Reactive efforts measure how well a corporation reacts when it learns that questionable and potentially illegal corporate conduct has occurred </a:t>
            </a:r>
          </a:p>
          <a:p>
            <a:r>
              <a:rPr lang="en-US" sz="3600" dirty="0" smtClean="0"/>
              <a:t>                  -			 </a:t>
            </a:r>
            <a:r>
              <a:rPr lang="en-US" sz="3600" i="1" dirty="0" smtClean="0">
                <a:solidFill>
                  <a:schemeClr val="tx1">
                    <a:lumMod val="75000"/>
                    <a:lumOff val="25000"/>
                  </a:schemeClr>
                </a:solidFill>
              </a:rPr>
              <a:t>United States v. Caputo</a:t>
            </a:r>
            <a:endParaRPr lang="en-US" sz="3600" i="1" dirty="0">
              <a:solidFill>
                <a:schemeClr val="tx1">
                  <a:lumMod val="75000"/>
                  <a:lumOff val="25000"/>
                </a:schemeClr>
              </a:solidFill>
            </a:endParaRPr>
          </a:p>
        </p:txBody>
      </p:sp>
      <p:sp>
        <p:nvSpPr>
          <p:cNvPr id="5" name="Date Placeholder 4"/>
          <p:cNvSpPr>
            <a:spLocks noGrp="1"/>
          </p:cNvSpPr>
          <p:nvPr>
            <p:ph type="dt" sz="half" idx="10"/>
          </p:nvPr>
        </p:nvSpPr>
        <p:spPr/>
        <p:txBody>
          <a:bodyPr/>
          <a:lstStyle/>
          <a:p>
            <a:fld id="{66F44C6D-A0F2-416E-AB9A-6B30CB53CE03}" type="datetime1">
              <a:rPr lang="en-US" smtClean="0"/>
              <a:pPr/>
              <a:t>11/3/2011</a:t>
            </a:fld>
            <a:endParaRPr lang="en-US"/>
          </a:p>
        </p:txBody>
      </p:sp>
      <p:sp>
        <p:nvSpPr>
          <p:cNvPr id="6" name="Slide Number Placeholder 5"/>
          <p:cNvSpPr>
            <a:spLocks noGrp="1"/>
          </p:cNvSpPr>
          <p:nvPr>
            <p:ph type="sldNum" sz="quarter" idx="12"/>
          </p:nvPr>
        </p:nvSpPr>
        <p:spPr/>
        <p:txBody>
          <a:bodyPr/>
          <a:lstStyle/>
          <a:p>
            <a:fld id="{EAB7231F-0EAB-4058-A5D6-5CF668FF27FA}" type="slidenum">
              <a:rPr lang="en-US" smtClean="0"/>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2"/>
          <p:cNvPicPr>
            <a:picLocks noChangeAspect="1" noChangeArrowheads="1"/>
          </p:cNvPicPr>
          <p:nvPr/>
        </p:nvPicPr>
        <p:blipFill>
          <a:blip r:embed="rId2" cstate="print"/>
          <a:srcRect/>
          <a:stretch>
            <a:fillRect/>
          </a:stretch>
        </p:blipFill>
        <p:spPr bwMode="auto">
          <a:xfrm>
            <a:off x="1219200" y="1676400"/>
            <a:ext cx="6324600" cy="4428604"/>
          </a:xfrm>
          <a:prstGeom prst="rect">
            <a:avLst/>
          </a:prstGeom>
          <a:noFill/>
          <a:ln w="9525">
            <a:noFill/>
            <a:miter lim="800000"/>
            <a:headEnd/>
            <a:tailEnd/>
          </a:ln>
        </p:spPr>
      </p:pic>
      <p:sp>
        <p:nvSpPr>
          <p:cNvPr id="2" name="Date Placeholder 1"/>
          <p:cNvSpPr>
            <a:spLocks noGrp="1"/>
          </p:cNvSpPr>
          <p:nvPr>
            <p:ph type="dt" sz="half" idx="10"/>
          </p:nvPr>
        </p:nvSpPr>
        <p:spPr/>
        <p:txBody>
          <a:bodyPr/>
          <a:lstStyle/>
          <a:p>
            <a:fld id="{C78D492D-F2B3-4D2C-9A8C-40CF2E4EFB23}" type="datetime1">
              <a:rPr lang="en-US" smtClean="0"/>
              <a:pPr/>
              <a:t>11/3/2011</a:t>
            </a:fld>
            <a:endParaRPr lang="en-US"/>
          </a:p>
        </p:txBody>
      </p:sp>
      <p:sp>
        <p:nvSpPr>
          <p:cNvPr id="4" name="Slide Number Placeholder 3"/>
          <p:cNvSpPr>
            <a:spLocks noGrp="1"/>
          </p:cNvSpPr>
          <p:nvPr>
            <p:ph type="sldNum" sz="quarter" idx="12"/>
          </p:nvPr>
        </p:nvSpPr>
        <p:spPr/>
        <p:txBody>
          <a:bodyPr/>
          <a:lstStyle/>
          <a:p>
            <a:fld id="{A28E65EF-2470-4D4E-9907-C112AB27F2EB}" type="slidenum">
              <a:rPr lang="en-US" smtClean="0"/>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endParaRPr lang="en-US" dirty="0" smtClean="0"/>
          </a:p>
          <a:p>
            <a:endParaRPr lang="en-US" dirty="0" smtClean="0"/>
          </a:p>
          <a:p>
            <a:r>
              <a:rPr lang="en-US" dirty="0" smtClean="0"/>
              <a:t>Questions?</a:t>
            </a:r>
            <a:endParaRPr lang="en-US" dirty="0"/>
          </a:p>
        </p:txBody>
      </p:sp>
      <p:sp>
        <p:nvSpPr>
          <p:cNvPr id="2" name="Date Placeholder 1"/>
          <p:cNvSpPr>
            <a:spLocks noGrp="1"/>
          </p:cNvSpPr>
          <p:nvPr>
            <p:ph type="dt" sz="half" idx="10"/>
          </p:nvPr>
        </p:nvSpPr>
        <p:spPr/>
        <p:txBody>
          <a:bodyPr/>
          <a:lstStyle/>
          <a:p>
            <a:fld id="{7BCC506E-CAE3-4E9F-B7F0-B9BC80676850}" type="datetime1">
              <a:rPr lang="en-US" smtClean="0"/>
              <a:pPr/>
              <a:t>11/3/2011</a:t>
            </a:fld>
            <a:endParaRPr lang="en-US"/>
          </a:p>
        </p:txBody>
      </p:sp>
      <p:sp>
        <p:nvSpPr>
          <p:cNvPr id="3" name="Slide Number Placeholder 2"/>
          <p:cNvSpPr>
            <a:spLocks noGrp="1"/>
          </p:cNvSpPr>
          <p:nvPr>
            <p:ph type="sldNum" sz="quarter" idx="12"/>
          </p:nvPr>
        </p:nvSpPr>
        <p:spPr/>
        <p:txBody>
          <a:bodyPr/>
          <a:lstStyle/>
          <a:p>
            <a:fld id="{A28E65EF-2470-4D4E-9907-C112AB27F2EB}" type="slidenum">
              <a:rPr lang="en-US" smtClean="0"/>
              <a:pPr/>
              <a:t>45</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228600"/>
            <a:ext cx="7848600" cy="5410200"/>
          </a:xfrm>
        </p:spPr>
        <p:txBody>
          <a:bodyPr>
            <a:normAutofit lnSpcReduction="10000"/>
          </a:bodyPr>
          <a:lstStyle/>
          <a:p>
            <a:pPr>
              <a:buNone/>
            </a:pPr>
            <a:r>
              <a:rPr lang="en-US" b="1" dirty="0" smtClean="0">
                <a:solidFill>
                  <a:schemeClr val="bg2"/>
                </a:solidFill>
                <a:latin typeface="Calibri" pitchFamily="34" charset="0"/>
              </a:rPr>
              <a:t>     In just three years, the Medicare and Medicaid programs will account for 50 percent of all national health spending</a:t>
            </a:r>
            <a:r>
              <a:rPr lang="en-US" dirty="0" smtClean="0">
                <a:solidFill>
                  <a:schemeClr val="bg2"/>
                </a:solidFill>
                <a:latin typeface="Calibri" pitchFamily="34" charset="0"/>
              </a:rPr>
              <a:t>. </a:t>
            </a:r>
            <a:endParaRPr lang="en-US" dirty="0" smtClean="0">
              <a:latin typeface="Calibri" pitchFamily="34" charset="0"/>
            </a:endParaRPr>
          </a:p>
          <a:p>
            <a:endParaRPr lang="en-US" dirty="0" smtClean="0">
              <a:latin typeface="Calibri" pitchFamily="34" charset="0"/>
            </a:endParaRPr>
          </a:p>
          <a:p>
            <a:r>
              <a:rPr lang="en-US" dirty="0" smtClean="0">
                <a:latin typeface="Calibri" pitchFamily="34" charset="0"/>
              </a:rPr>
              <a:t>Medicare's Hospital Insurance (HI) Trust Fund is expected to pay out more in hospital benefits and other expenditures this year than it receives in taxes and other dedicated revenues.  In addition, the Medicare Supplementary Medical Insurance (SMI) Trust Fund that pays for physician services and the prescription drug benefit will continue to require general revenue financing and charges on beneficiaries that will grow substantially faster than the economy and beneficiary incomes over time.   </a:t>
            </a:r>
          </a:p>
          <a:p>
            <a:pPr marL="914400" lvl="2" indent="0">
              <a:buNone/>
            </a:pPr>
            <a:r>
              <a:rPr lang="en-US" dirty="0" smtClean="0">
                <a:latin typeface="Calibri" pitchFamily="34" charset="0"/>
              </a:rPr>
              <a:t>                                                    </a:t>
            </a:r>
            <a:r>
              <a:rPr lang="en-US" b="1" dirty="0" smtClean="0">
                <a:latin typeface="Calibri" pitchFamily="34" charset="0"/>
              </a:rPr>
              <a:t>National Coalition on Health Care </a:t>
            </a:r>
          </a:p>
          <a:p>
            <a:endParaRPr lang="en-US" dirty="0"/>
          </a:p>
        </p:txBody>
      </p:sp>
      <p:sp>
        <p:nvSpPr>
          <p:cNvPr id="2" name="Date Placeholder 1"/>
          <p:cNvSpPr>
            <a:spLocks noGrp="1"/>
          </p:cNvSpPr>
          <p:nvPr>
            <p:ph type="dt" sz="half" idx="10"/>
          </p:nvPr>
        </p:nvSpPr>
        <p:spPr/>
        <p:txBody>
          <a:bodyPr/>
          <a:lstStyle/>
          <a:p>
            <a:fld id="{DE3FFBD1-34FA-4BD0-AEB3-97BE96869B1A}" type="datetime1">
              <a:rPr lang="en-US" smtClean="0"/>
              <a:pPr/>
              <a:t>11/3/2011</a:t>
            </a:fld>
            <a:endParaRPr lang="en-US"/>
          </a:p>
        </p:txBody>
      </p:sp>
      <p:sp>
        <p:nvSpPr>
          <p:cNvPr id="5" name="Slide Number Placeholder 4"/>
          <p:cNvSpPr>
            <a:spLocks noGrp="1"/>
          </p:cNvSpPr>
          <p:nvPr>
            <p:ph type="sldNum" sz="quarter" idx="12"/>
          </p:nvPr>
        </p:nvSpPr>
        <p:spPr/>
        <p:txBody>
          <a:bodyPr/>
          <a:lstStyle/>
          <a:p>
            <a:fld id="{4FBD622E-139E-4F21-A7B7-D6CFB861B8B0}"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2"/>
                </a:solidFill>
                <a:latin typeface="Arial" pitchFamily="34" charset="0"/>
                <a:cs typeface="Arial" pitchFamily="34" charset="0"/>
              </a:rPr>
              <a:t>National Health Care Spending</a:t>
            </a:r>
            <a:endParaRPr lang="en-US" dirty="0">
              <a:solidFill>
                <a:schemeClr val="bg2"/>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dirty="0" smtClean="0">
                <a:latin typeface="Calibri" pitchFamily="34" charset="0"/>
              </a:rPr>
              <a:t>National health spending is expected to reach $2.5 trillion in 2009, accounting for 17.6 percent of the gross domestic product (GDP). By 2018, national health care expenditures are expected to reach $4.4 trillion—more than double 2007 spending.1 </a:t>
            </a:r>
          </a:p>
          <a:p>
            <a:r>
              <a:rPr lang="en-US" dirty="0" smtClean="0">
                <a:latin typeface="Calibri" pitchFamily="34" charset="0"/>
              </a:rPr>
              <a:t>National health expenditures are expected to increase faster than the growth in GDP: between 2008 and 2018, the average increase in national health expenditures is expected to be 6.2 percent per year, while the GDP is expected to increase only 4.1 percent per year.    </a:t>
            </a:r>
          </a:p>
          <a:p>
            <a:endParaRPr lang="en-US" sz="2000" dirty="0"/>
          </a:p>
        </p:txBody>
      </p:sp>
      <p:sp>
        <p:nvSpPr>
          <p:cNvPr id="5" name="Date Placeholder 4"/>
          <p:cNvSpPr>
            <a:spLocks noGrp="1"/>
          </p:cNvSpPr>
          <p:nvPr>
            <p:ph type="dt" sz="half" idx="10"/>
          </p:nvPr>
        </p:nvSpPr>
        <p:spPr/>
        <p:txBody>
          <a:bodyPr/>
          <a:lstStyle/>
          <a:p>
            <a:fld id="{D25B7106-DB01-4769-B25E-F56BF937A5F1}" type="datetime1">
              <a:rPr lang="en-US" smtClean="0"/>
              <a:pPr/>
              <a:t>11/3/2011</a:t>
            </a:fld>
            <a:endParaRPr lang="en-US"/>
          </a:p>
        </p:txBody>
      </p:sp>
      <p:sp>
        <p:nvSpPr>
          <p:cNvPr id="6" name="Slide Number Placeholder 5"/>
          <p:cNvSpPr>
            <a:spLocks noGrp="1"/>
          </p:cNvSpPr>
          <p:nvPr>
            <p:ph type="sldNum" sz="quarter" idx="12"/>
          </p:nvPr>
        </p:nvSpPr>
        <p:spPr/>
        <p:txBody>
          <a:bodyPr/>
          <a:lstStyle/>
          <a:p>
            <a:fld id="{4FBD622E-139E-4F21-A7B7-D6CFB861B8B0}"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Version of Compliance</a:t>
            </a:r>
            <a:endParaRPr lang="en-US" dirty="0"/>
          </a:p>
        </p:txBody>
      </p:sp>
      <p:sp>
        <p:nvSpPr>
          <p:cNvPr id="3" name="Content Placeholder 2"/>
          <p:cNvSpPr>
            <a:spLocks noGrp="1"/>
          </p:cNvSpPr>
          <p:nvPr>
            <p:ph idx="1"/>
          </p:nvPr>
        </p:nvSpPr>
        <p:spPr>
          <a:xfrm>
            <a:off x="1524000" y="1600200"/>
            <a:ext cx="7105650" cy="4267200"/>
          </a:xfrm>
        </p:spPr>
        <p:txBody>
          <a:bodyPr/>
          <a:lstStyle/>
          <a:p>
            <a:pPr marL="457200" indent="-457200">
              <a:buFont typeface="+mj-lt"/>
              <a:buAutoNum type="arabicPeriod"/>
            </a:pPr>
            <a:r>
              <a:rPr lang="en-US" sz="3600" dirty="0" smtClean="0"/>
              <a:t>Identify RISK</a:t>
            </a:r>
          </a:p>
          <a:p>
            <a:pPr marL="457200" indent="-457200">
              <a:buFont typeface="+mj-lt"/>
              <a:buAutoNum type="arabicPeriod"/>
            </a:pPr>
            <a:r>
              <a:rPr lang="en-US" sz="3600" dirty="0" smtClean="0"/>
              <a:t>Explain the RISK to your organization</a:t>
            </a:r>
          </a:p>
          <a:p>
            <a:pPr marL="457200" indent="-457200">
              <a:buFont typeface="+mj-lt"/>
              <a:buAutoNum type="arabicPeriod"/>
            </a:pPr>
            <a:r>
              <a:rPr lang="en-US" sz="3600" dirty="0" smtClean="0"/>
              <a:t>Identify PROBLEMS</a:t>
            </a:r>
          </a:p>
          <a:p>
            <a:pPr marL="457200" indent="-457200">
              <a:buFont typeface="+mj-lt"/>
              <a:buAutoNum type="arabicPeriod"/>
            </a:pPr>
            <a:r>
              <a:rPr lang="en-US" sz="3600" dirty="0" smtClean="0"/>
              <a:t>FIX PROBLEMS</a:t>
            </a:r>
          </a:p>
          <a:p>
            <a:pPr marL="457200" indent="-457200">
              <a:buFont typeface="+mj-lt"/>
              <a:buAutoNum type="arabicPeriod"/>
            </a:pPr>
            <a:r>
              <a:rPr lang="en-US" sz="3600" dirty="0" smtClean="0"/>
              <a:t>REPEAT</a:t>
            </a:r>
          </a:p>
          <a:p>
            <a:pPr marL="457200" indent="-457200">
              <a:buFont typeface="+mj-lt"/>
              <a:buAutoNum type="arabicPeriod"/>
            </a:pPr>
            <a:endParaRPr lang="en-US" sz="3600" dirty="0"/>
          </a:p>
          <a:p>
            <a:pPr marL="457200" indent="-457200">
              <a:buFont typeface="+mj-lt"/>
              <a:buAutoNum type="arabicPeriod"/>
            </a:pPr>
            <a:endParaRPr lang="en-US" sz="3600" dirty="0" smtClean="0"/>
          </a:p>
          <a:p>
            <a:pPr marL="457200" indent="-457200">
              <a:buFont typeface="+mj-lt"/>
              <a:buAutoNum type="arabicPeriod"/>
            </a:pPr>
            <a:endParaRPr lang="en-US" sz="3600" dirty="0"/>
          </a:p>
        </p:txBody>
      </p:sp>
      <p:sp>
        <p:nvSpPr>
          <p:cNvPr id="4" name="Date Placeholder 3"/>
          <p:cNvSpPr>
            <a:spLocks noGrp="1"/>
          </p:cNvSpPr>
          <p:nvPr>
            <p:ph type="dt" sz="half" idx="10"/>
          </p:nvPr>
        </p:nvSpPr>
        <p:spPr/>
        <p:txBody>
          <a:bodyPr/>
          <a:lstStyle/>
          <a:p>
            <a:fld id="{AC0BDFCD-0D8B-4BF4-BF43-6DC8E67B9F99}" type="datetime1">
              <a:rPr lang="en-US" smtClean="0"/>
              <a:pPr/>
              <a:t>11/3/2011</a:t>
            </a:fld>
            <a:endParaRPr lang="en-US"/>
          </a:p>
        </p:txBody>
      </p:sp>
      <p:sp>
        <p:nvSpPr>
          <p:cNvPr id="5" name="Slide Number Placeholder 4"/>
          <p:cNvSpPr>
            <a:spLocks noGrp="1"/>
          </p:cNvSpPr>
          <p:nvPr>
            <p:ph type="sldNum" sz="quarter" idx="12"/>
          </p:nvPr>
        </p:nvSpPr>
        <p:spPr/>
        <p:txBody>
          <a:bodyPr/>
          <a:lstStyle/>
          <a:p>
            <a:fld id="{4FBD622E-139E-4F21-A7B7-D6CFB861B8B0}" type="slidenum">
              <a:rPr lang="en-US" smtClean="0"/>
              <a:pPr/>
              <a:t>7</a:t>
            </a:fld>
            <a:endParaRPr lang="en-US"/>
          </a:p>
        </p:txBody>
      </p:sp>
    </p:spTree>
    <p:extLst>
      <p:ext uri="{BB962C8B-B14F-4D97-AF65-F5344CB8AC3E}">
        <p14:creationId xmlns="" xmlns:p14="http://schemas.microsoft.com/office/powerpoint/2010/main" val="4776388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3600" dirty="0" smtClean="0"/>
              <a:t>Compliance is usually perceived as dry and boring</a:t>
            </a:r>
          </a:p>
          <a:p>
            <a:pPr marL="0" indent="0">
              <a:buNone/>
            </a:pPr>
            <a:endParaRPr lang="en-US" sz="3600" dirty="0"/>
          </a:p>
          <a:p>
            <a:pPr marL="0" indent="0">
              <a:buNone/>
            </a:pPr>
            <a:r>
              <a:rPr lang="en-US" sz="3600" dirty="0" smtClean="0"/>
              <a:t>Until…   …something goes wrong</a:t>
            </a:r>
          </a:p>
          <a:p>
            <a:pPr marL="0" indent="0">
              <a:buNone/>
            </a:pPr>
            <a:endParaRPr lang="en-US" sz="3600" dirty="0"/>
          </a:p>
          <a:p>
            <a:pPr marL="0" indent="0">
              <a:buNone/>
            </a:pPr>
            <a:r>
              <a:rPr lang="en-US" sz="3600" dirty="0" smtClean="0"/>
              <a:t>Refunding, legal bills, damage to reputation, potential criminal charges are not boring, but not where you want to be</a:t>
            </a:r>
            <a:endParaRPr lang="en-US" sz="3600" dirty="0"/>
          </a:p>
        </p:txBody>
      </p:sp>
      <p:sp>
        <p:nvSpPr>
          <p:cNvPr id="4" name="Date Placeholder 3"/>
          <p:cNvSpPr>
            <a:spLocks noGrp="1"/>
          </p:cNvSpPr>
          <p:nvPr>
            <p:ph type="dt" sz="half" idx="10"/>
          </p:nvPr>
        </p:nvSpPr>
        <p:spPr/>
        <p:txBody>
          <a:bodyPr/>
          <a:lstStyle/>
          <a:p>
            <a:fld id="{AC0BDFCD-0D8B-4BF4-BF43-6DC8E67B9F99}" type="datetime1">
              <a:rPr lang="en-US" smtClean="0"/>
              <a:pPr/>
              <a:t>11/3/2011</a:t>
            </a:fld>
            <a:endParaRPr lang="en-US"/>
          </a:p>
        </p:txBody>
      </p:sp>
      <p:sp>
        <p:nvSpPr>
          <p:cNvPr id="5" name="Slide Number Placeholder 4"/>
          <p:cNvSpPr>
            <a:spLocks noGrp="1"/>
          </p:cNvSpPr>
          <p:nvPr>
            <p:ph type="sldNum" sz="quarter" idx="12"/>
          </p:nvPr>
        </p:nvSpPr>
        <p:spPr/>
        <p:txBody>
          <a:bodyPr/>
          <a:lstStyle/>
          <a:p>
            <a:fld id="{4FBD622E-139E-4F21-A7B7-D6CFB861B8B0}" type="slidenum">
              <a:rPr lang="en-US" smtClean="0"/>
              <a:pPr/>
              <a:t>8</a:t>
            </a:fld>
            <a:endParaRPr lang="en-US"/>
          </a:p>
        </p:txBody>
      </p:sp>
    </p:spTree>
    <p:extLst>
      <p:ext uri="{BB962C8B-B14F-4D97-AF65-F5344CB8AC3E}">
        <p14:creationId xmlns="" xmlns:p14="http://schemas.microsoft.com/office/powerpoint/2010/main" val="21435984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Version – Federal view</a:t>
            </a:r>
            <a:endParaRPr lang="en-US" dirty="0"/>
          </a:p>
        </p:txBody>
      </p:sp>
      <p:sp>
        <p:nvSpPr>
          <p:cNvPr id="3" name="Content Placeholder 2"/>
          <p:cNvSpPr>
            <a:spLocks noGrp="1"/>
          </p:cNvSpPr>
          <p:nvPr>
            <p:ph idx="1"/>
          </p:nvPr>
        </p:nvSpPr>
        <p:spPr>
          <a:xfrm>
            <a:off x="381000" y="2209800"/>
            <a:ext cx="8477250" cy="4343400"/>
          </a:xfrm>
        </p:spPr>
        <p:txBody>
          <a:bodyPr/>
          <a:lstStyle/>
          <a:p>
            <a:r>
              <a:rPr lang="en-US" dirty="0" smtClean="0"/>
              <a:t>The federal government is no longer going to “pay and chase” errors.    Providers are responsible for accurate and honest requests for payment, and are expected to get it right.     Do not expect to submit a bill to the federal government and the government have the burden of determining if it appropriate to pay.   There will be serious consequences for both careless and intentional claims for services to which the recipient is not entitled. </a:t>
            </a:r>
            <a:endParaRPr lang="en-US" dirty="0"/>
          </a:p>
        </p:txBody>
      </p:sp>
      <p:sp>
        <p:nvSpPr>
          <p:cNvPr id="4" name="Date Placeholder 3"/>
          <p:cNvSpPr>
            <a:spLocks noGrp="1"/>
          </p:cNvSpPr>
          <p:nvPr>
            <p:ph type="dt" sz="half" idx="10"/>
          </p:nvPr>
        </p:nvSpPr>
        <p:spPr/>
        <p:txBody>
          <a:bodyPr/>
          <a:lstStyle/>
          <a:p>
            <a:fld id="{AC0BDFCD-0D8B-4BF4-BF43-6DC8E67B9F99}" type="datetime1">
              <a:rPr lang="en-US" smtClean="0"/>
              <a:pPr/>
              <a:t>11/3/2011</a:t>
            </a:fld>
            <a:endParaRPr lang="en-US"/>
          </a:p>
        </p:txBody>
      </p:sp>
      <p:sp>
        <p:nvSpPr>
          <p:cNvPr id="5" name="Slide Number Placeholder 4"/>
          <p:cNvSpPr>
            <a:spLocks noGrp="1"/>
          </p:cNvSpPr>
          <p:nvPr>
            <p:ph type="sldNum" sz="quarter" idx="12"/>
          </p:nvPr>
        </p:nvSpPr>
        <p:spPr/>
        <p:txBody>
          <a:bodyPr/>
          <a:lstStyle/>
          <a:p>
            <a:fld id="{4FBD622E-139E-4F21-A7B7-D6CFB861B8B0}" type="slidenum">
              <a:rPr lang="en-US" smtClean="0"/>
              <a:pPr/>
              <a:t>9</a:t>
            </a:fld>
            <a:endParaRPr lang="en-US"/>
          </a:p>
        </p:txBody>
      </p:sp>
    </p:spTree>
  </p:cSld>
  <p:clrMapOvr>
    <a:masterClrMapping/>
  </p:clrMapOvr>
</p:sld>
</file>

<file path=ppt/theme/theme1.xml><?xml version="1.0" encoding="utf-8"?>
<a:theme xmlns:a="http://schemas.openxmlformats.org/drawingml/2006/main" name="TS010286215">
  <a:themeElements>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182</TotalTime>
  <Words>1811</Words>
  <Application>Microsoft Office PowerPoint</Application>
  <PresentationFormat>On-screen Show (4:3)</PresentationFormat>
  <Paragraphs>306</Paragraphs>
  <Slides>45</Slides>
  <Notes>5</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TS010286215</vt:lpstr>
      <vt:lpstr> Compliance 101: An Overview of Health Care Compliance and Integrity Programs </vt:lpstr>
      <vt:lpstr>Helpful Disclosure</vt:lpstr>
      <vt:lpstr>Presentation Summary</vt:lpstr>
      <vt:lpstr>Why is Compliance a Hot Topic?</vt:lpstr>
      <vt:lpstr>Slide 5</vt:lpstr>
      <vt:lpstr>National Health Care Spending</vt:lpstr>
      <vt:lpstr>Simple Version of Compliance</vt:lpstr>
      <vt:lpstr>Slide 8</vt:lpstr>
      <vt:lpstr>Simple Version – Federal view</vt:lpstr>
      <vt:lpstr>Slide 10</vt:lpstr>
      <vt:lpstr>Data on insurance premium costs</vt:lpstr>
      <vt:lpstr>Slide 12</vt:lpstr>
      <vt:lpstr>)</vt:lpstr>
      <vt:lpstr>Key Challenges</vt:lpstr>
      <vt:lpstr>Perspective  One -  A Contract</vt:lpstr>
      <vt:lpstr>Beyond what’s in the contract…</vt:lpstr>
      <vt:lpstr>Challenges: Business Perception of Compliance</vt:lpstr>
      <vt:lpstr>Compliance Officer’s Job Description</vt:lpstr>
      <vt:lpstr>Diplomatic skills are important</vt:lpstr>
      <vt:lpstr>Current Areas </vt:lpstr>
      <vt:lpstr>Difference  between Criminal and Tort Law</vt:lpstr>
      <vt:lpstr>Difference between Criminal and Tort Law</vt:lpstr>
      <vt:lpstr>FEDERAL ENFORCEMENT AND  THE  FALSE CLAIMS ACT-  and Qui Tam lawsuits (whistleblowers) </vt:lpstr>
      <vt:lpstr>The Program Mission</vt:lpstr>
      <vt:lpstr>7 Common Elements in Compliance Guidelines</vt:lpstr>
      <vt:lpstr>7 Common Elements in Compliance Guidelines</vt:lpstr>
      <vt:lpstr>7 Common Elements in Compliance Guidelines</vt:lpstr>
      <vt:lpstr>Slide 28</vt:lpstr>
      <vt:lpstr>Federal Guidelines</vt:lpstr>
      <vt:lpstr>A Federal Priority</vt:lpstr>
      <vt:lpstr>A Federal Apparatus is now in place</vt:lpstr>
      <vt:lpstr>Government Programs with Active Enforcement</vt:lpstr>
      <vt:lpstr>Slide 33</vt:lpstr>
      <vt:lpstr>It’s important for everyone to know the rules</vt:lpstr>
      <vt:lpstr>Penalties for non-compliance</vt:lpstr>
      <vt:lpstr>Slide 36</vt:lpstr>
      <vt:lpstr>Trends – Sophisticated Analysis and Monitoring</vt:lpstr>
      <vt:lpstr>Pfizer Settlement - 2009</vt:lpstr>
      <vt:lpstr>Slide 39</vt:lpstr>
      <vt:lpstr>May 20, 2009</vt:lpstr>
      <vt:lpstr>FERA</vt:lpstr>
      <vt:lpstr>Watch America’s Affordable Health Choices Act of 2009</vt:lpstr>
      <vt:lpstr>Case states that Compliance role must be both  proactive and reactive</vt:lpstr>
      <vt:lpstr>Slide 44</vt:lpstr>
      <vt:lpstr>Slide 45</vt:lpstr>
    </vt:vector>
  </TitlesOfParts>
  <Company>J.H. Miller Health Sciences Center, UF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Compliance 101: An Overview of Health Care Integrity Programs</dc:title>
  <dc:creator>nwt</dc:creator>
  <cp:lastModifiedBy>Robert G. Garrigues</cp:lastModifiedBy>
  <cp:revision>34</cp:revision>
  <cp:lastPrinted>2011-10-31T17:54:32Z</cp:lastPrinted>
  <dcterms:created xsi:type="dcterms:W3CDTF">2009-11-12T15:15:34Z</dcterms:created>
  <dcterms:modified xsi:type="dcterms:W3CDTF">2011-11-03T12:34:50Z</dcterms:modified>
</cp:coreProperties>
</file>