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0"/>
  </p:notesMasterIdLst>
  <p:sldIdLst>
    <p:sldId id="257" r:id="rId2"/>
    <p:sldId id="258" r:id="rId3"/>
    <p:sldId id="262" r:id="rId4"/>
    <p:sldId id="279" r:id="rId5"/>
    <p:sldId id="259" r:id="rId6"/>
    <p:sldId id="286" r:id="rId7"/>
    <p:sldId id="287" r:id="rId8"/>
    <p:sldId id="288" r:id="rId9"/>
    <p:sldId id="268" r:id="rId10"/>
    <p:sldId id="269" r:id="rId11"/>
    <p:sldId id="267" r:id="rId12"/>
    <p:sldId id="270" r:id="rId13"/>
    <p:sldId id="271" r:id="rId14"/>
    <p:sldId id="277" r:id="rId15"/>
    <p:sldId id="264" r:id="rId16"/>
    <p:sldId id="263" r:id="rId17"/>
    <p:sldId id="284" r:id="rId18"/>
    <p:sldId id="289" r:id="rId19"/>
    <p:sldId id="281" r:id="rId20"/>
    <p:sldId id="312" r:id="rId21"/>
    <p:sldId id="314" r:id="rId22"/>
    <p:sldId id="315" r:id="rId23"/>
    <p:sldId id="316" r:id="rId24"/>
    <p:sldId id="313" r:id="rId25"/>
    <p:sldId id="278" r:id="rId26"/>
    <p:sldId id="282" r:id="rId27"/>
    <p:sldId id="280" r:id="rId28"/>
    <p:sldId id="290" r:id="rId29"/>
    <p:sldId id="291" r:id="rId30"/>
    <p:sldId id="299" r:id="rId31"/>
    <p:sldId id="261" r:id="rId32"/>
    <p:sldId id="260" r:id="rId33"/>
    <p:sldId id="272" r:id="rId34"/>
    <p:sldId id="273" r:id="rId35"/>
    <p:sldId id="274" r:id="rId36"/>
    <p:sldId id="285" r:id="rId37"/>
    <p:sldId id="311" r:id="rId38"/>
    <p:sldId id="301"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EB9760E-FEB5-4B61-8B7D-1047985D2243}" type="datetimeFigureOut">
              <a:rPr lang="en-US" smtClean="0"/>
              <a:pPr/>
              <a:t>11/12/2009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DAF8AF-45CE-4B47-9E01-06352D0D8A5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DAF8AF-45CE-4B47-9E01-06352D0D8A5D}"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5941086C-5255-4047-B4C3-E75EF28DC15F}" type="slidenum">
              <a:rPr lang="en-US" smtClean="0"/>
              <a:pPr/>
              <a:t>12</a:t>
            </a:fld>
            <a:endParaRPr lang="en-US" dirty="0" smtClean="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E64768F-D0A1-4E06-97D9-1BE3CC5C2979}" type="slidenum">
              <a:rPr lang="en-US" smtClean="0"/>
              <a:pPr/>
              <a:t>36</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9471813C-6FBC-4CAB-8E81-514FF79A174C}" type="datetime1">
              <a:rPr lang="en-US" smtClean="0"/>
              <a:pPr/>
              <a:t>11/12/2009</a:t>
            </a:fld>
            <a:endParaRPr lang="en-US"/>
          </a:p>
        </p:txBody>
      </p:sp>
      <p:sp>
        <p:nvSpPr>
          <p:cNvPr id="17" name="Footer Placeholder 16"/>
          <p:cNvSpPr>
            <a:spLocks noGrp="1"/>
          </p:cNvSpPr>
          <p:nvPr>
            <p:ph type="ftr" sz="quarter" idx="11"/>
          </p:nvPr>
        </p:nvSpPr>
        <p:spPr/>
        <p:txBody>
          <a:bodyPr/>
          <a:lstStyle/>
          <a:p>
            <a:r>
              <a:rPr lang="en-US" smtClean="0"/>
              <a:t>Compliance 101   November 16, 2009</a:t>
            </a:r>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96C4DB5A-765F-49E8-B9F5-E3B867D737BC}"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F885878-AB7A-4B74-ACC1-7A194DF19DA9}" type="datetime1">
              <a:rPr lang="en-US" smtClean="0"/>
              <a:pPr/>
              <a:t>11/12/2009</a:t>
            </a:fld>
            <a:endParaRPr lang="en-US"/>
          </a:p>
        </p:txBody>
      </p:sp>
      <p:sp>
        <p:nvSpPr>
          <p:cNvPr id="5" name="Footer Placeholder 4"/>
          <p:cNvSpPr>
            <a:spLocks noGrp="1"/>
          </p:cNvSpPr>
          <p:nvPr>
            <p:ph type="ftr" sz="quarter" idx="11"/>
          </p:nvPr>
        </p:nvSpPr>
        <p:spPr/>
        <p:txBody>
          <a:bodyPr/>
          <a:lstStyle/>
          <a:p>
            <a:r>
              <a:rPr lang="en-US" smtClean="0"/>
              <a:t>Compliance 101   November 16, 2009</a:t>
            </a:r>
            <a:endParaRPr lang="en-US"/>
          </a:p>
        </p:txBody>
      </p:sp>
      <p:sp>
        <p:nvSpPr>
          <p:cNvPr id="6" name="Slide Number Placeholder 5"/>
          <p:cNvSpPr>
            <a:spLocks noGrp="1"/>
          </p:cNvSpPr>
          <p:nvPr>
            <p:ph type="sldNum" sz="quarter" idx="12"/>
          </p:nvPr>
        </p:nvSpPr>
        <p:spPr/>
        <p:txBody>
          <a:bodyPr/>
          <a:lstStyle/>
          <a:p>
            <a:fld id="{96C4DB5A-765F-49E8-B9F5-E3B867D737B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683A08C-7956-4018-B8E5-DC208BA14CE4}" type="datetime1">
              <a:rPr lang="en-US" smtClean="0"/>
              <a:pPr/>
              <a:t>11/12/2009</a:t>
            </a:fld>
            <a:endParaRPr lang="en-US"/>
          </a:p>
        </p:txBody>
      </p:sp>
      <p:sp>
        <p:nvSpPr>
          <p:cNvPr id="5" name="Footer Placeholder 4"/>
          <p:cNvSpPr>
            <a:spLocks noGrp="1"/>
          </p:cNvSpPr>
          <p:nvPr>
            <p:ph type="ftr" sz="quarter" idx="11"/>
          </p:nvPr>
        </p:nvSpPr>
        <p:spPr/>
        <p:txBody>
          <a:bodyPr/>
          <a:lstStyle/>
          <a:p>
            <a:r>
              <a:rPr lang="en-US" smtClean="0"/>
              <a:t>Compliance 101   November 16, 2009</a:t>
            </a:r>
            <a:endParaRPr lang="en-US"/>
          </a:p>
        </p:txBody>
      </p:sp>
      <p:sp>
        <p:nvSpPr>
          <p:cNvPr id="6" name="Slide Number Placeholder 5"/>
          <p:cNvSpPr>
            <a:spLocks noGrp="1"/>
          </p:cNvSpPr>
          <p:nvPr>
            <p:ph type="sldNum" sz="quarter" idx="12"/>
          </p:nvPr>
        </p:nvSpPr>
        <p:spPr/>
        <p:txBody>
          <a:bodyPr/>
          <a:lstStyle/>
          <a:p>
            <a:fld id="{96C4DB5A-765F-49E8-B9F5-E3B867D737B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C6DB31D-6C1C-4E2E-AC48-EC80C845838C}" type="datetime1">
              <a:rPr lang="en-US" smtClean="0"/>
              <a:pPr/>
              <a:t>11/12/2009</a:t>
            </a:fld>
            <a:endParaRPr lang="en-US"/>
          </a:p>
        </p:txBody>
      </p:sp>
      <p:sp>
        <p:nvSpPr>
          <p:cNvPr id="5" name="Footer Placeholder 4"/>
          <p:cNvSpPr>
            <a:spLocks noGrp="1"/>
          </p:cNvSpPr>
          <p:nvPr>
            <p:ph type="ftr" sz="quarter" idx="11"/>
          </p:nvPr>
        </p:nvSpPr>
        <p:spPr/>
        <p:txBody>
          <a:bodyPr/>
          <a:lstStyle/>
          <a:p>
            <a:r>
              <a:rPr lang="en-US" smtClean="0"/>
              <a:t>Compliance 101   November 16, 2009</a:t>
            </a:r>
            <a:endParaRPr lang="en-US"/>
          </a:p>
        </p:txBody>
      </p:sp>
      <p:sp>
        <p:nvSpPr>
          <p:cNvPr id="6" name="Slide Number Placeholder 5"/>
          <p:cNvSpPr>
            <a:spLocks noGrp="1"/>
          </p:cNvSpPr>
          <p:nvPr>
            <p:ph type="sldNum" sz="quarter" idx="12"/>
          </p:nvPr>
        </p:nvSpPr>
        <p:spPr/>
        <p:txBody>
          <a:bodyPr/>
          <a:lstStyle/>
          <a:p>
            <a:fld id="{96C4DB5A-765F-49E8-B9F5-E3B867D737BC}"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EAA8760-F549-49D1-8C6F-02C6685C00F2}" type="datetime1">
              <a:rPr lang="en-US" smtClean="0"/>
              <a:pPr/>
              <a:t>11/12/2009</a:t>
            </a:fld>
            <a:endParaRPr lang="en-US"/>
          </a:p>
        </p:txBody>
      </p:sp>
      <p:sp>
        <p:nvSpPr>
          <p:cNvPr id="5" name="Footer Placeholder 4"/>
          <p:cNvSpPr>
            <a:spLocks noGrp="1"/>
          </p:cNvSpPr>
          <p:nvPr>
            <p:ph type="ftr" sz="quarter" idx="11"/>
          </p:nvPr>
        </p:nvSpPr>
        <p:spPr>
          <a:xfrm>
            <a:off x="800100" y="6172200"/>
            <a:ext cx="4000500" cy="457200"/>
          </a:xfrm>
        </p:spPr>
        <p:txBody>
          <a:bodyPr/>
          <a:lstStyle/>
          <a:p>
            <a:r>
              <a:rPr lang="en-US" smtClean="0"/>
              <a:t>Compliance 101   November 16, 2009</a:t>
            </a:r>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96C4DB5A-765F-49E8-B9F5-E3B867D737B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D7D1D184-63AE-40DB-A3C8-A44FE15344C4}" type="datetime1">
              <a:rPr lang="en-US" smtClean="0"/>
              <a:pPr/>
              <a:t>11/12/2009</a:t>
            </a:fld>
            <a:endParaRPr lang="en-US"/>
          </a:p>
        </p:txBody>
      </p:sp>
      <p:sp>
        <p:nvSpPr>
          <p:cNvPr id="6" name="Footer Placeholder 5"/>
          <p:cNvSpPr>
            <a:spLocks noGrp="1"/>
          </p:cNvSpPr>
          <p:nvPr>
            <p:ph type="ftr" sz="quarter" idx="11"/>
          </p:nvPr>
        </p:nvSpPr>
        <p:spPr/>
        <p:txBody>
          <a:bodyPr/>
          <a:lstStyle/>
          <a:p>
            <a:r>
              <a:rPr lang="en-US" smtClean="0"/>
              <a:t>Compliance 101   November 16, 2009</a:t>
            </a:r>
            <a:endParaRPr lang="en-US"/>
          </a:p>
        </p:txBody>
      </p:sp>
      <p:sp>
        <p:nvSpPr>
          <p:cNvPr id="7" name="Slide Number Placeholder 6"/>
          <p:cNvSpPr>
            <a:spLocks noGrp="1"/>
          </p:cNvSpPr>
          <p:nvPr>
            <p:ph type="sldNum" sz="quarter" idx="12"/>
          </p:nvPr>
        </p:nvSpPr>
        <p:spPr/>
        <p:txBody>
          <a:bodyPr/>
          <a:lstStyle/>
          <a:p>
            <a:fld id="{96C4DB5A-765F-49E8-B9F5-E3B867D737BC}"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222BA00B-71BD-45B9-AEE3-AB811B9EDBA2}" type="datetime1">
              <a:rPr lang="en-US" smtClean="0"/>
              <a:pPr/>
              <a:t>11/12/2009</a:t>
            </a:fld>
            <a:endParaRPr lang="en-US"/>
          </a:p>
        </p:txBody>
      </p:sp>
      <p:sp>
        <p:nvSpPr>
          <p:cNvPr id="8" name="Footer Placeholder 7"/>
          <p:cNvSpPr>
            <a:spLocks noGrp="1"/>
          </p:cNvSpPr>
          <p:nvPr>
            <p:ph type="ftr" sz="quarter" idx="11"/>
          </p:nvPr>
        </p:nvSpPr>
        <p:spPr/>
        <p:txBody>
          <a:bodyPr/>
          <a:lstStyle/>
          <a:p>
            <a:r>
              <a:rPr lang="en-US" smtClean="0"/>
              <a:t>Compliance 101   November 16, 2009</a:t>
            </a:r>
            <a:endParaRPr lang="en-US"/>
          </a:p>
        </p:txBody>
      </p:sp>
      <p:sp>
        <p:nvSpPr>
          <p:cNvPr id="9" name="Slide Number Placeholder 8"/>
          <p:cNvSpPr>
            <a:spLocks noGrp="1"/>
          </p:cNvSpPr>
          <p:nvPr>
            <p:ph type="sldNum" sz="quarter" idx="12"/>
          </p:nvPr>
        </p:nvSpPr>
        <p:spPr/>
        <p:txBody>
          <a:bodyPr/>
          <a:lstStyle/>
          <a:p>
            <a:fld id="{96C4DB5A-765F-49E8-B9F5-E3B867D737BC}"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AC2A489-92AC-4D58-B8AB-87BF33ADA311}" type="datetime1">
              <a:rPr lang="en-US" smtClean="0"/>
              <a:pPr/>
              <a:t>11/12/2009</a:t>
            </a:fld>
            <a:endParaRPr lang="en-US"/>
          </a:p>
        </p:txBody>
      </p:sp>
      <p:sp>
        <p:nvSpPr>
          <p:cNvPr id="4" name="Footer Placeholder 3"/>
          <p:cNvSpPr>
            <a:spLocks noGrp="1"/>
          </p:cNvSpPr>
          <p:nvPr>
            <p:ph type="ftr" sz="quarter" idx="11"/>
          </p:nvPr>
        </p:nvSpPr>
        <p:spPr/>
        <p:txBody>
          <a:bodyPr/>
          <a:lstStyle/>
          <a:p>
            <a:r>
              <a:rPr lang="en-US" smtClean="0"/>
              <a:t>Compliance 101   November 16, 2009</a:t>
            </a:r>
            <a:endParaRPr lang="en-US"/>
          </a:p>
        </p:txBody>
      </p:sp>
      <p:sp>
        <p:nvSpPr>
          <p:cNvPr id="5" name="Slide Number Placeholder 4"/>
          <p:cNvSpPr>
            <a:spLocks noGrp="1"/>
          </p:cNvSpPr>
          <p:nvPr>
            <p:ph type="sldNum" sz="quarter" idx="12"/>
          </p:nvPr>
        </p:nvSpPr>
        <p:spPr/>
        <p:txBody>
          <a:bodyPr/>
          <a:lstStyle/>
          <a:p>
            <a:fld id="{96C4DB5A-765F-49E8-B9F5-E3B867D737B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3CF4A3-2E0C-4DE4-8935-E0B660456065}" type="datetime1">
              <a:rPr lang="en-US" smtClean="0"/>
              <a:pPr/>
              <a:t>11/12/2009</a:t>
            </a:fld>
            <a:endParaRPr lang="en-US"/>
          </a:p>
        </p:txBody>
      </p:sp>
      <p:sp>
        <p:nvSpPr>
          <p:cNvPr id="3" name="Footer Placeholder 2"/>
          <p:cNvSpPr>
            <a:spLocks noGrp="1"/>
          </p:cNvSpPr>
          <p:nvPr>
            <p:ph type="ftr" sz="quarter" idx="11"/>
          </p:nvPr>
        </p:nvSpPr>
        <p:spPr/>
        <p:txBody>
          <a:bodyPr/>
          <a:lstStyle/>
          <a:p>
            <a:r>
              <a:rPr lang="en-US" smtClean="0"/>
              <a:t>Compliance 101   November 16, 2009</a:t>
            </a:r>
            <a:endParaRPr lang="en-US"/>
          </a:p>
        </p:txBody>
      </p:sp>
      <p:sp>
        <p:nvSpPr>
          <p:cNvPr id="4" name="Slide Number Placeholder 3"/>
          <p:cNvSpPr>
            <a:spLocks noGrp="1"/>
          </p:cNvSpPr>
          <p:nvPr>
            <p:ph type="sldNum" sz="quarter" idx="12"/>
          </p:nvPr>
        </p:nvSpPr>
        <p:spPr/>
        <p:txBody>
          <a:bodyPr/>
          <a:lstStyle/>
          <a:p>
            <a:fld id="{96C4DB5A-765F-49E8-B9F5-E3B867D737B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4C8E0D1-EDCC-4465-81AF-C0AC2A43595E}" type="datetime1">
              <a:rPr lang="en-US" smtClean="0"/>
              <a:pPr/>
              <a:t>11/12/2009</a:t>
            </a:fld>
            <a:endParaRPr lang="en-US"/>
          </a:p>
        </p:txBody>
      </p:sp>
      <p:sp>
        <p:nvSpPr>
          <p:cNvPr id="6" name="Footer Placeholder 5"/>
          <p:cNvSpPr>
            <a:spLocks noGrp="1"/>
          </p:cNvSpPr>
          <p:nvPr>
            <p:ph type="ftr" sz="quarter" idx="11"/>
          </p:nvPr>
        </p:nvSpPr>
        <p:spPr/>
        <p:txBody>
          <a:bodyPr/>
          <a:lstStyle/>
          <a:p>
            <a:r>
              <a:rPr lang="en-US" smtClean="0"/>
              <a:t>Compliance 101   November 16, 2009</a:t>
            </a:r>
            <a:endParaRPr lang="en-US"/>
          </a:p>
        </p:txBody>
      </p:sp>
      <p:sp>
        <p:nvSpPr>
          <p:cNvPr id="7" name="Slide Number Placeholder 6"/>
          <p:cNvSpPr>
            <a:spLocks noGrp="1"/>
          </p:cNvSpPr>
          <p:nvPr>
            <p:ph type="sldNum" sz="quarter" idx="12"/>
          </p:nvPr>
        </p:nvSpPr>
        <p:spPr/>
        <p:txBody>
          <a:bodyPr/>
          <a:lstStyle/>
          <a:p>
            <a:fld id="{96C4DB5A-765F-49E8-B9F5-E3B867D737BC}"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286237E-A734-44DC-9422-E8225D7175C3}" type="datetime1">
              <a:rPr lang="en-US" smtClean="0"/>
              <a:pPr/>
              <a:t>11/12/2009</a:t>
            </a:fld>
            <a:endParaRPr lang="en-US"/>
          </a:p>
        </p:txBody>
      </p:sp>
      <p:sp>
        <p:nvSpPr>
          <p:cNvPr id="6" name="Footer Placeholder 5"/>
          <p:cNvSpPr>
            <a:spLocks noGrp="1"/>
          </p:cNvSpPr>
          <p:nvPr>
            <p:ph type="ftr" sz="quarter" idx="11"/>
          </p:nvPr>
        </p:nvSpPr>
        <p:spPr>
          <a:xfrm>
            <a:off x="914400" y="6172200"/>
            <a:ext cx="3886200" cy="457200"/>
          </a:xfrm>
        </p:spPr>
        <p:txBody>
          <a:bodyPr/>
          <a:lstStyle/>
          <a:p>
            <a:r>
              <a:rPr lang="en-US" smtClean="0"/>
              <a:t>Compliance 101   November 16, 2009</a:t>
            </a:r>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96C4DB5A-765F-49E8-B9F5-E3B867D737BC}"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BE542C32-0649-4B60-9329-B5E856227351}" type="datetime1">
              <a:rPr lang="en-US" smtClean="0"/>
              <a:pPr/>
              <a:t>11/12/2009</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r>
              <a:rPr lang="en-US" smtClean="0"/>
              <a:t>Compliance 101   November 16, 2009</a:t>
            </a:r>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96C4DB5A-765F-49E8-B9F5-E3B867D737B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subTitle" idx="1"/>
          </p:nvPr>
        </p:nvSpPr>
        <p:spPr>
          <a:xfrm>
            <a:off x="2438400" y="4495800"/>
            <a:ext cx="6400800" cy="1143000"/>
          </a:xfrm>
        </p:spPr>
        <p:txBody>
          <a:bodyPr>
            <a:normAutofit fontScale="62500" lnSpcReduction="20000"/>
          </a:bodyPr>
          <a:lstStyle/>
          <a:p>
            <a:pPr algn="r"/>
            <a:r>
              <a:rPr lang="en-US" dirty="0" smtClean="0">
                <a:solidFill>
                  <a:schemeClr val="tx1"/>
                </a:solidFill>
                <a:latin typeface="Calibri" pitchFamily="34" charset="0"/>
              </a:rPr>
              <a:t>Nina W. Tarnuzzer, MHA,CPA,CPC</a:t>
            </a:r>
          </a:p>
          <a:p>
            <a:pPr algn="r"/>
            <a:r>
              <a:rPr lang="en-US" dirty="0" smtClean="0">
                <a:solidFill>
                  <a:schemeClr val="tx1"/>
                </a:solidFill>
                <a:latin typeface="Calibri" pitchFamily="34" charset="0"/>
              </a:rPr>
              <a:t>Assistant Dean, Physician Billing Compliance</a:t>
            </a:r>
          </a:p>
          <a:p>
            <a:pPr algn="r"/>
            <a:r>
              <a:rPr lang="en-US" dirty="0" smtClean="0">
                <a:solidFill>
                  <a:schemeClr val="tx1"/>
                </a:solidFill>
                <a:latin typeface="Calibri" pitchFamily="34" charset="0"/>
              </a:rPr>
              <a:t>University of Florida,  College of Medicine</a:t>
            </a:r>
          </a:p>
          <a:p>
            <a:pPr algn="r"/>
            <a:r>
              <a:rPr lang="en-US" dirty="0" smtClean="0">
                <a:solidFill>
                  <a:schemeClr val="tx1"/>
                </a:solidFill>
                <a:latin typeface="Calibri" pitchFamily="34" charset="0"/>
              </a:rPr>
              <a:t>Monday, November 16, 2009</a:t>
            </a:r>
          </a:p>
        </p:txBody>
      </p:sp>
      <p:sp>
        <p:nvSpPr>
          <p:cNvPr id="5122" name="Rectangle 2"/>
          <p:cNvSpPr>
            <a:spLocks noGrp="1" noChangeArrowheads="1"/>
          </p:cNvSpPr>
          <p:nvPr>
            <p:ph type="ctrTitle"/>
          </p:nvPr>
        </p:nvSpPr>
        <p:spPr/>
        <p:txBody>
          <a:bodyPr>
            <a:normAutofit fontScale="90000"/>
          </a:bodyPr>
          <a:lstStyle/>
          <a:p>
            <a:pPr fontAlgn="auto">
              <a:spcAft>
                <a:spcPts val="0"/>
              </a:spcAft>
              <a:defRPr/>
            </a:pPr>
            <a:r>
              <a:rPr sz="3200" smtClean="0">
                <a:solidFill>
                  <a:schemeClr val="tx1"/>
                </a:solidFill>
              </a:rPr>
              <a:t/>
            </a:r>
            <a:br>
              <a:rPr sz="3200" smtClean="0">
                <a:solidFill>
                  <a:schemeClr val="tx1"/>
                </a:solidFill>
              </a:rPr>
            </a:br>
            <a:r>
              <a:rPr sz="3600" smtClean="0">
                <a:solidFill>
                  <a:schemeClr val="tx1"/>
                </a:solidFill>
                <a:latin typeface="Calibri" pitchFamily="34" charset="0"/>
              </a:rPr>
              <a:t>Compliance 101: An Overview of Health Care Compliance and Integrity Programs</a:t>
            </a:r>
            <a:r>
              <a:rPr smtClean="0">
                <a:solidFill>
                  <a:schemeClr val="tx1"/>
                </a:solidFill>
              </a:rPr>
              <a:t/>
            </a:r>
            <a:br>
              <a:rPr smtClean="0">
                <a:solidFill>
                  <a:schemeClr val="tx1"/>
                </a:solidFill>
              </a:rPr>
            </a:br>
            <a:endParaRPr sz="3200" smtClean="0">
              <a:solidFill>
                <a:schemeClr val="tx1"/>
              </a:solidFill>
            </a:endParaRPr>
          </a:p>
        </p:txBody>
      </p:sp>
      <p:sp>
        <p:nvSpPr>
          <p:cNvPr id="4" name="Footer Placeholder 3"/>
          <p:cNvSpPr>
            <a:spLocks noGrp="1"/>
          </p:cNvSpPr>
          <p:nvPr>
            <p:ph type="ftr" sz="quarter" idx="11"/>
          </p:nvPr>
        </p:nvSpPr>
        <p:spPr/>
        <p:txBody>
          <a:bodyPr/>
          <a:lstStyle/>
          <a:p>
            <a:r>
              <a:rPr lang="en-US" smtClean="0"/>
              <a:t>Compliance 101   November 16, 2009</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143000"/>
          </a:xfrm>
        </p:spPr>
        <p:txBody>
          <a:bodyPr>
            <a:normAutofit/>
          </a:bodyPr>
          <a:lstStyle/>
          <a:p>
            <a:r>
              <a:rPr lang="en-US" sz="2000" dirty="0" smtClean="0"/>
              <a:t>Alan </a:t>
            </a:r>
            <a:r>
              <a:rPr lang="en-US" sz="2000" dirty="0" err="1" smtClean="0"/>
              <a:t>Yuspeh</a:t>
            </a:r>
            <a:r>
              <a:rPr lang="en-US" sz="2000" dirty="0" smtClean="0"/>
              <a:t>, JD,   </a:t>
            </a:r>
            <a:r>
              <a:rPr lang="en-US" sz="2000" dirty="0" err="1" smtClean="0"/>
              <a:t>Sr</a:t>
            </a:r>
            <a:r>
              <a:rPr lang="en-US" sz="2000" dirty="0" smtClean="0"/>
              <a:t> VP Ethics, Compliance and Corporate Responsibility  (continued)</a:t>
            </a:r>
            <a:endParaRPr lang="en-US" sz="2000" dirty="0"/>
          </a:p>
        </p:txBody>
      </p:sp>
      <p:sp>
        <p:nvSpPr>
          <p:cNvPr id="3" name="Content Placeholder 2"/>
          <p:cNvSpPr>
            <a:spLocks noGrp="1"/>
          </p:cNvSpPr>
          <p:nvPr>
            <p:ph sz="quarter" idx="1"/>
          </p:nvPr>
        </p:nvSpPr>
        <p:spPr>
          <a:xfrm>
            <a:off x="914400" y="1676400"/>
            <a:ext cx="7772400" cy="4343400"/>
          </a:xfrm>
        </p:spPr>
        <p:txBody>
          <a:bodyPr>
            <a:normAutofit/>
          </a:bodyPr>
          <a:lstStyle/>
          <a:p>
            <a:r>
              <a:rPr lang="en-US" dirty="0" smtClean="0">
                <a:latin typeface="Calibri" pitchFamily="34" charset="0"/>
              </a:rPr>
              <a:t>Must have the active support of senior management</a:t>
            </a:r>
          </a:p>
          <a:p>
            <a:r>
              <a:rPr lang="en-US" dirty="0" smtClean="0">
                <a:latin typeface="Calibri" pitchFamily="34" charset="0"/>
              </a:rPr>
              <a:t>Is fundamentally about corporate culture- instilling the commitment to observe the law, and more generally, do the right thing</a:t>
            </a:r>
          </a:p>
          <a:p>
            <a:r>
              <a:rPr lang="en-US" dirty="0" smtClean="0">
                <a:latin typeface="Calibri" pitchFamily="34" charset="0"/>
              </a:rPr>
              <a:t>Operating management are committed to the success of the compliance program (the compliance office can’t do it for them.)</a:t>
            </a:r>
          </a:p>
          <a:p>
            <a:r>
              <a:rPr lang="en-US" dirty="0" smtClean="0">
                <a:latin typeface="Calibri" pitchFamily="34" charset="0"/>
              </a:rPr>
              <a:t>The ethics and compliance effort should be about the conduct of individuals, not “checking the boxes”.</a:t>
            </a:r>
            <a:endParaRPr lang="en-US" dirty="0">
              <a:latin typeface="Calibri" pitchFamily="34" charset="0"/>
            </a:endParaRPr>
          </a:p>
        </p:txBody>
      </p:sp>
      <p:sp>
        <p:nvSpPr>
          <p:cNvPr id="4" name="Footer Placeholder 3"/>
          <p:cNvSpPr>
            <a:spLocks noGrp="1"/>
          </p:cNvSpPr>
          <p:nvPr>
            <p:ph type="ftr" sz="quarter" idx="11"/>
          </p:nvPr>
        </p:nvSpPr>
        <p:spPr/>
        <p:txBody>
          <a:bodyPr/>
          <a:lstStyle/>
          <a:p>
            <a:r>
              <a:rPr lang="en-US" smtClean="0"/>
              <a:t>Compliance 101   November 16, 2009</a:t>
            </a: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914400" y="274638"/>
            <a:ext cx="7772400" cy="1143000"/>
          </a:xfrm>
        </p:spPr>
        <p:txBody>
          <a:bodyPr/>
          <a:lstStyle/>
          <a:p>
            <a:r>
              <a:rPr lang="en-US" dirty="0" smtClean="0">
                <a:solidFill>
                  <a:schemeClr val="tx1">
                    <a:lumMod val="95000"/>
                    <a:lumOff val="5000"/>
                  </a:schemeClr>
                </a:solidFill>
              </a:rPr>
              <a:t>Key Challenges</a:t>
            </a:r>
          </a:p>
        </p:txBody>
      </p:sp>
      <p:sp>
        <p:nvSpPr>
          <p:cNvPr id="24580" name="Rectangle 3"/>
          <p:cNvSpPr>
            <a:spLocks noGrp="1" noChangeArrowheads="1"/>
          </p:cNvSpPr>
          <p:nvPr>
            <p:ph sz="quarter" idx="1"/>
          </p:nvPr>
        </p:nvSpPr>
        <p:spPr>
          <a:xfrm>
            <a:off x="457200" y="1828800"/>
            <a:ext cx="8229600" cy="4343400"/>
          </a:xfrm>
        </p:spPr>
        <p:txBody>
          <a:bodyPr/>
          <a:lstStyle/>
          <a:p>
            <a:pPr>
              <a:lnSpc>
                <a:spcPct val="90000"/>
              </a:lnSpc>
            </a:pPr>
            <a:r>
              <a:rPr lang="en-US" dirty="0" smtClean="0">
                <a:solidFill>
                  <a:schemeClr val="tx1">
                    <a:lumMod val="95000"/>
                    <a:lumOff val="5000"/>
                  </a:schemeClr>
                </a:solidFill>
                <a:latin typeface="Calibri" pitchFamily="34" charset="0"/>
              </a:rPr>
              <a:t>We function in a highly complex, rapidly changing environment</a:t>
            </a:r>
          </a:p>
          <a:p>
            <a:pPr lvl="1">
              <a:lnSpc>
                <a:spcPct val="90000"/>
              </a:lnSpc>
            </a:pPr>
            <a:r>
              <a:rPr lang="en-US" dirty="0" smtClean="0">
                <a:solidFill>
                  <a:schemeClr val="tx1">
                    <a:lumMod val="95000"/>
                    <a:lumOff val="5000"/>
                  </a:schemeClr>
                </a:solidFill>
                <a:latin typeface="Calibri" pitchFamily="34" charset="0"/>
              </a:rPr>
              <a:t>Number of rules and laws more complex and technical, number of rules increasing</a:t>
            </a:r>
          </a:p>
          <a:p>
            <a:pPr lvl="1">
              <a:lnSpc>
                <a:spcPct val="90000"/>
              </a:lnSpc>
            </a:pPr>
            <a:r>
              <a:rPr lang="en-US" dirty="0" smtClean="0">
                <a:solidFill>
                  <a:schemeClr val="tx1">
                    <a:lumMod val="95000"/>
                    <a:lumOff val="5000"/>
                  </a:schemeClr>
                </a:solidFill>
                <a:latin typeface="Calibri" pitchFamily="34" charset="0"/>
              </a:rPr>
              <a:t>Substantial fines and enforcement actions, negative publicity</a:t>
            </a:r>
          </a:p>
          <a:p>
            <a:pPr lvl="1">
              <a:lnSpc>
                <a:spcPct val="90000"/>
              </a:lnSpc>
            </a:pPr>
            <a:r>
              <a:rPr lang="en-US" dirty="0" smtClean="0">
                <a:solidFill>
                  <a:schemeClr val="tx1">
                    <a:lumMod val="95000"/>
                    <a:lumOff val="5000"/>
                  </a:schemeClr>
                </a:solidFill>
                <a:latin typeface="Calibri" pitchFamily="34" charset="0"/>
              </a:rPr>
              <a:t>Legal requirements vs. Ethical responsibility</a:t>
            </a:r>
          </a:p>
          <a:p>
            <a:pPr lvl="2">
              <a:lnSpc>
                <a:spcPct val="90000"/>
              </a:lnSpc>
            </a:pPr>
            <a:r>
              <a:rPr lang="en-US" dirty="0" smtClean="0">
                <a:solidFill>
                  <a:schemeClr val="tx1">
                    <a:lumMod val="95000"/>
                    <a:lumOff val="5000"/>
                  </a:schemeClr>
                </a:solidFill>
                <a:latin typeface="Calibri" pitchFamily="34" charset="0"/>
              </a:rPr>
              <a:t>Following the law isn’t good enough</a:t>
            </a:r>
          </a:p>
        </p:txBody>
      </p:sp>
      <p:sp>
        <p:nvSpPr>
          <p:cNvPr id="5" name="Footer Placeholder 4"/>
          <p:cNvSpPr>
            <a:spLocks noGrp="1"/>
          </p:cNvSpPr>
          <p:nvPr>
            <p:ph type="ftr" sz="quarter" idx="11"/>
          </p:nvPr>
        </p:nvSpPr>
        <p:spPr/>
        <p:txBody>
          <a:bodyPr/>
          <a:lstStyle/>
          <a:p>
            <a:r>
              <a:rPr lang="en-US" smtClean="0"/>
              <a:t>Compliance 101   November 16, 2009</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914400" y="274638"/>
            <a:ext cx="7772400" cy="1143000"/>
          </a:xfrm>
        </p:spPr>
        <p:txBody>
          <a:bodyPr/>
          <a:lstStyle/>
          <a:p>
            <a:r>
              <a:rPr lang="en-US" dirty="0" smtClean="0">
                <a:solidFill>
                  <a:schemeClr val="tx1">
                    <a:lumMod val="95000"/>
                    <a:lumOff val="5000"/>
                  </a:schemeClr>
                </a:solidFill>
              </a:rPr>
              <a:t>Perspective  One -  A Contract</a:t>
            </a:r>
          </a:p>
        </p:txBody>
      </p:sp>
      <p:sp>
        <p:nvSpPr>
          <p:cNvPr id="25604" name="Rectangle 3"/>
          <p:cNvSpPr>
            <a:spLocks noGrp="1" noChangeArrowheads="1"/>
          </p:cNvSpPr>
          <p:nvPr>
            <p:ph sz="quarter" idx="1"/>
          </p:nvPr>
        </p:nvSpPr>
        <p:spPr>
          <a:xfrm>
            <a:off x="914400" y="2362200"/>
            <a:ext cx="7772400" cy="3657600"/>
          </a:xfrm>
        </p:spPr>
        <p:txBody>
          <a:bodyPr>
            <a:normAutofit/>
          </a:bodyPr>
          <a:lstStyle/>
          <a:p>
            <a:r>
              <a:rPr lang="en-US" sz="2800" dirty="0" smtClean="0">
                <a:latin typeface="Calibri" pitchFamily="34" charset="0"/>
              </a:rPr>
              <a:t>Compliance with Federal and State legal requirements</a:t>
            </a:r>
          </a:p>
          <a:p>
            <a:endParaRPr lang="en-US" sz="2800" dirty="0" smtClean="0">
              <a:latin typeface="Calibri" pitchFamily="34" charset="0"/>
            </a:endParaRPr>
          </a:p>
          <a:p>
            <a:r>
              <a:rPr lang="en-US" sz="2800" dirty="0" smtClean="0">
                <a:latin typeface="Calibri" pitchFamily="34" charset="0"/>
              </a:rPr>
              <a:t>If you accept federal or state money, you must conduct your business according to their standards</a:t>
            </a:r>
          </a:p>
        </p:txBody>
      </p:sp>
      <p:sp>
        <p:nvSpPr>
          <p:cNvPr id="4" name="Footer Placeholder 3"/>
          <p:cNvSpPr>
            <a:spLocks noGrp="1"/>
          </p:cNvSpPr>
          <p:nvPr>
            <p:ph type="ftr" sz="quarter" idx="11"/>
          </p:nvPr>
        </p:nvSpPr>
        <p:spPr/>
        <p:txBody>
          <a:bodyPr/>
          <a:lstStyle/>
          <a:p>
            <a:r>
              <a:rPr lang="en-US" smtClean="0"/>
              <a:t>Compliance 101   November 16, 2009</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914400" y="274638"/>
            <a:ext cx="7772400" cy="1143000"/>
          </a:xfrm>
        </p:spPr>
        <p:txBody>
          <a:bodyPr>
            <a:normAutofit/>
          </a:bodyPr>
          <a:lstStyle/>
          <a:p>
            <a:r>
              <a:rPr lang="en-US" sz="3600" dirty="0" smtClean="0">
                <a:solidFill>
                  <a:schemeClr val="tx1">
                    <a:lumMod val="95000"/>
                    <a:lumOff val="5000"/>
                  </a:schemeClr>
                </a:solidFill>
              </a:rPr>
              <a:t>Beyond what’s in the contract…</a:t>
            </a:r>
          </a:p>
        </p:txBody>
      </p:sp>
      <p:sp>
        <p:nvSpPr>
          <p:cNvPr id="26628" name="Rectangle 3"/>
          <p:cNvSpPr>
            <a:spLocks noGrp="1" noChangeArrowheads="1"/>
          </p:cNvSpPr>
          <p:nvPr>
            <p:ph sz="quarter" idx="1"/>
          </p:nvPr>
        </p:nvSpPr>
        <p:spPr>
          <a:xfrm>
            <a:off x="914400" y="1828800"/>
            <a:ext cx="7772400" cy="4191000"/>
          </a:xfrm>
        </p:spPr>
        <p:txBody>
          <a:bodyPr>
            <a:normAutofit/>
          </a:bodyPr>
          <a:lstStyle/>
          <a:p>
            <a:r>
              <a:rPr lang="en-US" sz="3200" dirty="0" smtClean="0">
                <a:solidFill>
                  <a:schemeClr val="tx1">
                    <a:lumMod val="95000"/>
                    <a:lumOff val="5000"/>
                  </a:schemeClr>
                </a:solidFill>
                <a:latin typeface="Calibri" pitchFamily="34" charset="0"/>
              </a:rPr>
              <a:t>What are the “Rules”?</a:t>
            </a:r>
          </a:p>
          <a:p>
            <a:pPr lvl="1"/>
            <a:r>
              <a:rPr lang="en-US" sz="3200" dirty="0" smtClean="0">
                <a:solidFill>
                  <a:schemeClr val="tx1">
                    <a:lumMod val="95000"/>
                    <a:lumOff val="5000"/>
                  </a:schemeClr>
                </a:solidFill>
                <a:latin typeface="Calibri" pitchFamily="34" charset="0"/>
              </a:rPr>
              <a:t>Laws and regulations</a:t>
            </a:r>
          </a:p>
          <a:p>
            <a:pPr lvl="1"/>
            <a:r>
              <a:rPr lang="en-US" sz="3200" dirty="0" smtClean="0">
                <a:solidFill>
                  <a:schemeClr val="tx1">
                    <a:lumMod val="95000"/>
                    <a:lumOff val="5000"/>
                  </a:schemeClr>
                </a:solidFill>
                <a:latin typeface="Calibri" pitchFamily="34" charset="0"/>
              </a:rPr>
              <a:t>Industry standards</a:t>
            </a:r>
          </a:p>
          <a:p>
            <a:pPr lvl="1"/>
            <a:r>
              <a:rPr lang="en-US" sz="3200" dirty="0" smtClean="0">
                <a:solidFill>
                  <a:schemeClr val="tx1">
                    <a:lumMod val="95000"/>
                    <a:lumOff val="5000"/>
                  </a:schemeClr>
                </a:solidFill>
                <a:latin typeface="Calibri" pitchFamily="34" charset="0"/>
              </a:rPr>
              <a:t>“Best” and “Sound” practices</a:t>
            </a:r>
          </a:p>
          <a:p>
            <a:pPr lvl="1"/>
            <a:r>
              <a:rPr lang="en-US" sz="3200" dirty="0" smtClean="0">
                <a:solidFill>
                  <a:schemeClr val="tx1">
                    <a:lumMod val="95000"/>
                    <a:lumOff val="5000"/>
                  </a:schemeClr>
                </a:solidFill>
                <a:latin typeface="Calibri" pitchFamily="34" charset="0"/>
              </a:rPr>
              <a:t>Ethical norms</a:t>
            </a:r>
          </a:p>
          <a:p>
            <a:pPr lvl="1"/>
            <a:endParaRPr lang="en-US" sz="3200" dirty="0" smtClean="0">
              <a:solidFill>
                <a:schemeClr val="tx1">
                  <a:lumMod val="95000"/>
                  <a:lumOff val="5000"/>
                </a:schemeClr>
              </a:solidFill>
              <a:latin typeface="Calibri" pitchFamily="34" charset="0"/>
            </a:endParaRPr>
          </a:p>
          <a:p>
            <a:pPr lvl="1"/>
            <a:r>
              <a:rPr lang="en-US" sz="3200" dirty="0" smtClean="0">
                <a:solidFill>
                  <a:schemeClr val="tx1">
                    <a:lumMod val="95000"/>
                    <a:lumOff val="5000"/>
                  </a:schemeClr>
                </a:solidFill>
                <a:latin typeface="Calibri" pitchFamily="34" charset="0"/>
              </a:rPr>
              <a:t>Where do you set the bar?</a:t>
            </a:r>
          </a:p>
        </p:txBody>
      </p:sp>
      <p:sp>
        <p:nvSpPr>
          <p:cNvPr id="4" name="Footer Placeholder 3"/>
          <p:cNvSpPr>
            <a:spLocks noGrp="1"/>
          </p:cNvSpPr>
          <p:nvPr>
            <p:ph type="ftr" sz="quarter" idx="11"/>
          </p:nvPr>
        </p:nvSpPr>
        <p:spPr/>
        <p:txBody>
          <a:bodyPr/>
          <a:lstStyle/>
          <a:p>
            <a:r>
              <a:rPr lang="en-US" smtClean="0"/>
              <a:t>Compliance 101   November 16, 2009</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914400" y="274638"/>
            <a:ext cx="7772400" cy="1143000"/>
          </a:xfrm>
        </p:spPr>
        <p:txBody>
          <a:bodyPr/>
          <a:lstStyle/>
          <a:p>
            <a:r>
              <a:rPr lang="en-US" sz="3200" dirty="0" smtClean="0">
                <a:solidFill>
                  <a:schemeClr val="tx1">
                    <a:lumMod val="95000"/>
                    <a:lumOff val="5000"/>
                  </a:schemeClr>
                </a:solidFill>
              </a:rPr>
              <a:t>Challenges: Business Perception of Compliance</a:t>
            </a:r>
          </a:p>
        </p:txBody>
      </p:sp>
      <p:sp>
        <p:nvSpPr>
          <p:cNvPr id="29700" name="Rectangle 3"/>
          <p:cNvSpPr>
            <a:spLocks noGrp="1" noChangeArrowheads="1"/>
          </p:cNvSpPr>
          <p:nvPr>
            <p:ph sz="quarter" idx="1"/>
          </p:nvPr>
        </p:nvSpPr>
        <p:spPr>
          <a:xfrm>
            <a:off x="914400" y="1981200"/>
            <a:ext cx="7772400" cy="4038600"/>
          </a:xfrm>
        </p:spPr>
        <p:txBody>
          <a:bodyPr>
            <a:normAutofit/>
          </a:bodyPr>
          <a:lstStyle/>
          <a:p>
            <a:r>
              <a:rPr lang="en-US" sz="3200" dirty="0" smtClean="0">
                <a:latin typeface="Calibri" pitchFamily="34" charset="0"/>
              </a:rPr>
              <a:t>Requirements not designed by physicians, many times not consistent with delivery of quality care</a:t>
            </a:r>
          </a:p>
          <a:p>
            <a:r>
              <a:rPr lang="en-US" sz="3200" dirty="0" smtClean="0">
                <a:latin typeface="Calibri" pitchFamily="34" charset="0"/>
              </a:rPr>
              <a:t>Cost of compliance program –</a:t>
            </a:r>
          </a:p>
          <a:p>
            <a:r>
              <a:rPr lang="en-US" sz="3200" dirty="0" smtClean="0">
                <a:latin typeface="Calibri" pitchFamily="34" charset="0"/>
              </a:rPr>
              <a:t>Time requirements </a:t>
            </a:r>
          </a:p>
          <a:p>
            <a:r>
              <a:rPr lang="en-US" sz="3200" dirty="0" smtClean="0">
                <a:latin typeface="Calibri" pitchFamily="34" charset="0"/>
              </a:rPr>
              <a:t>Some rules just not very clear</a:t>
            </a:r>
          </a:p>
        </p:txBody>
      </p:sp>
      <p:sp>
        <p:nvSpPr>
          <p:cNvPr id="4" name="Footer Placeholder 3"/>
          <p:cNvSpPr>
            <a:spLocks noGrp="1"/>
          </p:cNvSpPr>
          <p:nvPr>
            <p:ph type="ftr" sz="quarter" idx="11"/>
          </p:nvPr>
        </p:nvSpPr>
        <p:spPr/>
        <p:txBody>
          <a:bodyPr/>
          <a:lstStyle/>
          <a:p>
            <a:r>
              <a:rPr lang="en-US" smtClean="0"/>
              <a:t>Compliance 101   November 16, 2009</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914400" y="274638"/>
            <a:ext cx="7772400" cy="1143000"/>
          </a:xfrm>
        </p:spPr>
        <p:txBody>
          <a:bodyPr/>
          <a:lstStyle/>
          <a:p>
            <a:r>
              <a:rPr lang="en-US" dirty="0" smtClean="0">
                <a:solidFill>
                  <a:schemeClr val="tx1">
                    <a:lumMod val="95000"/>
                    <a:lumOff val="5000"/>
                  </a:schemeClr>
                </a:solidFill>
              </a:rPr>
              <a:t>Credentials</a:t>
            </a:r>
          </a:p>
        </p:txBody>
      </p:sp>
      <p:sp>
        <p:nvSpPr>
          <p:cNvPr id="21508" name="Rectangle 3"/>
          <p:cNvSpPr>
            <a:spLocks noGrp="1" noChangeArrowheads="1"/>
          </p:cNvSpPr>
          <p:nvPr>
            <p:ph sz="quarter" idx="1"/>
          </p:nvPr>
        </p:nvSpPr>
        <p:spPr/>
        <p:txBody>
          <a:bodyPr/>
          <a:lstStyle/>
          <a:p>
            <a:pPr>
              <a:lnSpc>
                <a:spcPct val="90000"/>
              </a:lnSpc>
            </a:pPr>
            <a:r>
              <a:rPr lang="en-US" dirty="0" smtClean="0">
                <a:solidFill>
                  <a:schemeClr val="tx1">
                    <a:lumMod val="95000"/>
                    <a:lumOff val="5000"/>
                  </a:schemeClr>
                </a:solidFill>
                <a:latin typeface="Calibri" pitchFamily="34" charset="0"/>
              </a:rPr>
              <a:t>JD, MBA, MHA and/or CPA</a:t>
            </a:r>
          </a:p>
          <a:p>
            <a:pPr>
              <a:lnSpc>
                <a:spcPct val="90000"/>
              </a:lnSpc>
            </a:pPr>
            <a:r>
              <a:rPr lang="en-US" dirty="0" smtClean="0">
                <a:solidFill>
                  <a:schemeClr val="tx1">
                    <a:lumMod val="95000"/>
                    <a:lumOff val="5000"/>
                  </a:schemeClr>
                </a:solidFill>
                <a:latin typeface="Calibri" pitchFamily="34" charset="0"/>
              </a:rPr>
              <a:t>Progressive levels of experience in the field</a:t>
            </a:r>
          </a:p>
          <a:p>
            <a:pPr>
              <a:lnSpc>
                <a:spcPct val="90000"/>
              </a:lnSpc>
            </a:pPr>
            <a:r>
              <a:rPr lang="en-US" dirty="0" smtClean="0">
                <a:solidFill>
                  <a:schemeClr val="tx1">
                    <a:lumMod val="95000"/>
                    <a:lumOff val="5000"/>
                  </a:schemeClr>
                </a:solidFill>
                <a:latin typeface="Calibri" pitchFamily="34" charset="0"/>
              </a:rPr>
              <a:t>Communication skills – speaking and writing</a:t>
            </a:r>
          </a:p>
          <a:p>
            <a:pPr>
              <a:lnSpc>
                <a:spcPct val="90000"/>
              </a:lnSpc>
            </a:pPr>
            <a:r>
              <a:rPr lang="en-US" dirty="0" smtClean="0">
                <a:solidFill>
                  <a:schemeClr val="tx1">
                    <a:lumMod val="95000"/>
                    <a:lumOff val="5000"/>
                  </a:schemeClr>
                </a:solidFill>
                <a:latin typeface="Calibri" pitchFamily="34" charset="0"/>
              </a:rPr>
              <a:t>Diplomatic/People skills</a:t>
            </a:r>
          </a:p>
          <a:p>
            <a:pPr>
              <a:lnSpc>
                <a:spcPct val="90000"/>
              </a:lnSpc>
            </a:pPr>
            <a:r>
              <a:rPr lang="en-US" dirty="0" smtClean="0">
                <a:solidFill>
                  <a:schemeClr val="tx1">
                    <a:lumMod val="95000"/>
                    <a:lumOff val="5000"/>
                  </a:schemeClr>
                </a:solidFill>
                <a:latin typeface="Calibri" pitchFamily="34" charset="0"/>
              </a:rPr>
              <a:t>Strong sense of core values</a:t>
            </a:r>
          </a:p>
          <a:p>
            <a:pPr>
              <a:lnSpc>
                <a:spcPct val="90000"/>
              </a:lnSpc>
            </a:pPr>
            <a:r>
              <a:rPr lang="en-US" dirty="0" smtClean="0">
                <a:solidFill>
                  <a:schemeClr val="tx1">
                    <a:lumMod val="95000"/>
                    <a:lumOff val="5000"/>
                  </a:schemeClr>
                </a:solidFill>
                <a:latin typeface="Calibri" pitchFamily="34" charset="0"/>
              </a:rPr>
              <a:t>Thick skin</a:t>
            </a:r>
          </a:p>
          <a:p>
            <a:pPr>
              <a:lnSpc>
                <a:spcPct val="90000"/>
              </a:lnSpc>
            </a:pPr>
            <a:endParaRPr lang="en-US" dirty="0" smtClean="0">
              <a:solidFill>
                <a:schemeClr val="tx1">
                  <a:lumMod val="95000"/>
                  <a:lumOff val="5000"/>
                </a:schemeClr>
              </a:solidFill>
              <a:latin typeface="Calibri" pitchFamily="34" charset="0"/>
            </a:endParaRPr>
          </a:p>
          <a:p>
            <a:pPr>
              <a:lnSpc>
                <a:spcPct val="90000"/>
              </a:lnSpc>
              <a:buNone/>
            </a:pPr>
            <a:endParaRPr lang="en-US" dirty="0" smtClean="0">
              <a:solidFill>
                <a:schemeClr val="tx1">
                  <a:lumMod val="95000"/>
                  <a:lumOff val="5000"/>
                </a:schemeClr>
              </a:solidFill>
              <a:latin typeface="Calibri" pitchFamily="34" charset="0"/>
            </a:endParaRPr>
          </a:p>
          <a:p>
            <a:pPr>
              <a:lnSpc>
                <a:spcPct val="90000"/>
              </a:lnSpc>
              <a:buNone/>
            </a:pPr>
            <a:r>
              <a:rPr lang="en-US" dirty="0" smtClean="0">
                <a:solidFill>
                  <a:schemeClr val="tx1">
                    <a:lumMod val="95000"/>
                    <a:lumOff val="5000"/>
                  </a:schemeClr>
                </a:solidFill>
                <a:latin typeface="Calibri" pitchFamily="34" charset="0"/>
              </a:rPr>
              <a:t>Must report “high” in the organizational structure</a:t>
            </a:r>
          </a:p>
        </p:txBody>
      </p:sp>
      <p:sp>
        <p:nvSpPr>
          <p:cNvPr id="5" name="Footer Placeholder 4"/>
          <p:cNvSpPr>
            <a:spLocks noGrp="1"/>
          </p:cNvSpPr>
          <p:nvPr>
            <p:ph type="ftr" sz="quarter" idx="11"/>
          </p:nvPr>
        </p:nvSpPr>
        <p:spPr/>
        <p:txBody>
          <a:bodyPr/>
          <a:lstStyle/>
          <a:p>
            <a:r>
              <a:rPr lang="en-US" smtClean="0"/>
              <a:t>Compliance 101   November 16, 2009</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914400" y="274638"/>
            <a:ext cx="7772400" cy="1143000"/>
          </a:xfrm>
        </p:spPr>
        <p:txBody>
          <a:bodyPr>
            <a:normAutofit/>
          </a:bodyPr>
          <a:lstStyle/>
          <a:p>
            <a:r>
              <a:rPr lang="en-US" sz="3200" dirty="0" smtClean="0">
                <a:solidFill>
                  <a:schemeClr val="tx1">
                    <a:lumMod val="95000"/>
                    <a:lumOff val="5000"/>
                  </a:schemeClr>
                </a:solidFill>
                <a:latin typeface="Arial Rounded MT Bold" pitchFamily="34" charset="0"/>
              </a:rPr>
              <a:t>Current Areas </a:t>
            </a:r>
          </a:p>
        </p:txBody>
      </p:sp>
      <p:sp>
        <p:nvSpPr>
          <p:cNvPr id="20484" name="Rectangle 3"/>
          <p:cNvSpPr>
            <a:spLocks noGrp="1" noChangeArrowheads="1"/>
          </p:cNvSpPr>
          <p:nvPr>
            <p:ph sz="quarter" idx="1"/>
          </p:nvPr>
        </p:nvSpPr>
        <p:spPr>
          <a:xfrm>
            <a:off x="914400" y="1447800"/>
            <a:ext cx="7772400" cy="4572000"/>
          </a:xfrm>
        </p:spPr>
        <p:txBody>
          <a:bodyPr/>
          <a:lstStyle/>
          <a:p>
            <a:r>
              <a:rPr lang="en-US" dirty="0" smtClean="0">
                <a:solidFill>
                  <a:schemeClr val="tx1">
                    <a:lumMod val="95000"/>
                    <a:lumOff val="5000"/>
                  </a:schemeClr>
                </a:solidFill>
                <a:latin typeface="Calibri" pitchFamily="34" charset="0"/>
              </a:rPr>
              <a:t>Physician Billing</a:t>
            </a:r>
          </a:p>
          <a:p>
            <a:r>
              <a:rPr lang="en-US" dirty="0" smtClean="0">
                <a:solidFill>
                  <a:schemeClr val="tx1">
                    <a:lumMod val="95000"/>
                    <a:lumOff val="5000"/>
                  </a:schemeClr>
                </a:solidFill>
                <a:latin typeface="Calibri" pitchFamily="34" charset="0"/>
              </a:rPr>
              <a:t>Hospital Billing</a:t>
            </a:r>
          </a:p>
          <a:p>
            <a:r>
              <a:rPr lang="en-US" dirty="0" smtClean="0">
                <a:solidFill>
                  <a:schemeClr val="tx1">
                    <a:lumMod val="95000"/>
                    <a:lumOff val="5000"/>
                  </a:schemeClr>
                </a:solidFill>
                <a:latin typeface="Calibri" pitchFamily="34" charset="0"/>
              </a:rPr>
              <a:t>Privacy</a:t>
            </a:r>
          </a:p>
          <a:p>
            <a:r>
              <a:rPr lang="en-US" dirty="0" smtClean="0">
                <a:solidFill>
                  <a:schemeClr val="tx1">
                    <a:lumMod val="95000"/>
                    <a:lumOff val="5000"/>
                  </a:schemeClr>
                </a:solidFill>
                <a:latin typeface="Calibri" pitchFamily="34" charset="0"/>
              </a:rPr>
              <a:t>Clinical Trials and Research </a:t>
            </a:r>
          </a:p>
          <a:p>
            <a:r>
              <a:rPr lang="en-US" dirty="0" smtClean="0">
                <a:solidFill>
                  <a:schemeClr val="tx1">
                    <a:lumMod val="95000"/>
                    <a:lumOff val="5000"/>
                  </a:schemeClr>
                </a:solidFill>
                <a:latin typeface="Calibri" pitchFamily="34" charset="0"/>
              </a:rPr>
              <a:t>Conflict of Interest</a:t>
            </a:r>
          </a:p>
          <a:p>
            <a:r>
              <a:rPr lang="en-US" dirty="0" smtClean="0">
                <a:solidFill>
                  <a:schemeClr val="tx1">
                    <a:lumMod val="95000"/>
                    <a:lumOff val="5000"/>
                  </a:schemeClr>
                </a:solidFill>
                <a:latin typeface="Calibri" pitchFamily="34" charset="0"/>
              </a:rPr>
              <a:t>Employment (Sarbanes-Oxley)</a:t>
            </a:r>
          </a:p>
          <a:p>
            <a:r>
              <a:rPr lang="en-US" dirty="0" smtClean="0">
                <a:solidFill>
                  <a:schemeClr val="tx1">
                    <a:lumMod val="95000"/>
                    <a:lumOff val="5000"/>
                  </a:schemeClr>
                </a:solidFill>
                <a:latin typeface="Calibri" pitchFamily="34" charset="0"/>
              </a:rPr>
              <a:t>DME</a:t>
            </a:r>
          </a:p>
          <a:p>
            <a:r>
              <a:rPr lang="en-US" dirty="0" smtClean="0">
                <a:solidFill>
                  <a:schemeClr val="tx1">
                    <a:lumMod val="95000"/>
                    <a:lumOff val="5000"/>
                  </a:schemeClr>
                </a:solidFill>
                <a:latin typeface="Calibri" pitchFamily="34" charset="0"/>
              </a:rPr>
              <a:t>Enforcement Agencies</a:t>
            </a:r>
          </a:p>
          <a:p>
            <a:r>
              <a:rPr lang="en-US" dirty="0" smtClean="0">
                <a:solidFill>
                  <a:schemeClr val="tx1">
                    <a:lumMod val="95000"/>
                    <a:lumOff val="5000"/>
                  </a:schemeClr>
                </a:solidFill>
                <a:latin typeface="Calibri" pitchFamily="34" charset="0"/>
              </a:rPr>
              <a:t>Consultants</a:t>
            </a:r>
          </a:p>
        </p:txBody>
      </p:sp>
      <p:sp>
        <p:nvSpPr>
          <p:cNvPr id="4" name="Footer Placeholder 3"/>
          <p:cNvSpPr>
            <a:spLocks noGrp="1"/>
          </p:cNvSpPr>
          <p:nvPr>
            <p:ph type="ftr" sz="quarter" idx="11"/>
          </p:nvPr>
        </p:nvSpPr>
        <p:spPr/>
        <p:txBody>
          <a:bodyPr/>
          <a:lstStyle/>
          <a:p>
            <a:r>
              <a:rPr lang="en-US" smtClean="0"/>
              <a:t>Compliance 101   November 16, 2009</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026"/>
          <p:cNvSpPr>
            <a:spLocks noGrp="1" noChangeArrowheads="1"/>
          </p:cNvSpPr>
          <p:nvPr>
            <p:ph type="title"/>
          </p:nvPr>
        </p:nvSpPr>
        <p:spPr>
          <a:xfrm>
            <a:off x="914400" y="609600"/>
            <a:ext cx="7772400" cy="1143000"/>
          </a:xfrm>
        </p:spPr>
        <p:txBody>
          <a:bodyPr>
            <a:normAutofit fontScale="90000"/>
          </a:bodyPr>
          <a:lstStyle/>
          <a:p>
            <a:r>
              <a:rPr lang="en-US" dirty="0" smtClean="0"/>
              <a:t>Difference  between Criminal and Tort Law</a:t>
            </a:r>
          </a:p>
        </p:txBody>
      </p:sp>
      <p:sp>
        <p:nvSpPr>
          <p:cNvPr id="36868" name="Rectangle 1027"/>
          <p:cNvSpPr>
            <a:spLocks noGrp="1" noChangeArrowheads="1"/>
          </p:cNvSpPr>
          <p:nvPr>
            <p:ph sz="quarter" idx="1"/>
          </p:nvPr>
        </p:nvSpPr>
        <p:spPr>
          <a:xfrm>
            <a:off x="914400" y="1981200"/>
            <a:ext cx="7772400" cy="4038600"/>
          </a:xfrm>
        </p:spPr>
        <p:txBody>
          <a:bodyPr/>
          <a:lstStyle/>
          <a:p>
            <a:pPr>
              <a:lnSpc>
                <a:spcPct val="90000"/>
              </a:lnSpc>
            </a:pPr>
            <a:r>
              <a:rPr lang="en-US" sz="3600" b="1" u="sng" dirty="0" smtClean="0">
                <a:latin typeface="Calibri" pitchFamily="34" charset="0"/>
              </a:rPr>
              <a:t>Fraud </a:t>
            </a:r>
            <a:r>
              <a:rPr lang="en-US" dirty="0" smtClean="0">
                <a:latin typeface="Calibri" pitchFamily="34" charset="0"/>
              </a:rPr>
              <a:t>– is </a:t>
            </a:r>
            <a:r>
              <a:rPr lang="en-US" i="1" u="sng" dirty="0" smtClean="0">
                <a:latin typeface="Calibri" pitchFamily="34" charset="0"/>
              </a:rPr>
              <a:t>knowingly and willfully</a:t>
            </a:r>
            <a:r>
              <a:rPr lang="en-US" dirty="0" smtClean="0">
                <a:latin typeface="Calibri" pitchFamily="34" charset="0"/>
              </a:rPr>
              <a:t> </a:t>
            </a:r>
            <a:r>
              <a:rPr lang="en-US" sz="2800" dirty="0" smtClean="0">
                <a:latin typeface="Calibri" pitchFamily="34" charset="0"/>
              </a:rPr>
              <a:t>executing or attempting to execute, a scheme or artifice to defraud any health care benefit program or to obtain, by means of false or fraudulent pretenses, representations, or promises, any of the money or property owned by, or under the custody or control of any health care benefit program</a:t>
            </a:r>
            <a:r>
              <a:rPr lang="en-US" sz="2400" dirty="0" smtClean="0">
                <a:latin typeface="Calibri" pitchFamily="34" charset="0"/>
              </a:rPr>
              <a:t>.</a:t>
            </a:r>
          </a:p>
          <a:p>
            <a:pPr lvl="1">
              <a:lnSpc>
                <a:spcPct val="90000"/>
              </a:lnSpc>
            </a:pPr>
            <a:r>
              <a:rPr lang="en-US" dirty="0" smtClean="0">
                <a:latin typeface="Calibri" pitchFamily="34" charset="0"/>
              </a:rPr>
              <a:t>Mens rea  - the “mental element”</a:t>
            </a:r>
          </a:p>
        </p:txBody>
      </p:sp>
      <p:sp>
        <p:nvSpPr>
          <p:cNvPr id="4" name="Footer Placeholder 3"/>
          <p:cNvSpPr>
            <a:spLocks noGrp="1"/>
          </p:cNvSpPr>
          <p:nvPr>
            <p:ph type="ftr" sz="quarter" idx="11"/>
          </p:nvPr>
        </p:nvSpPr>
        <p:spPr/>
        <p:txBody>
          <a:bodyPr/>
          <a:lstStyle/>
          <a:p>
            <a:r>
              <a:rPr lang="en-US" smtClean="0"/>
              <a:t>Compliance 101   November 16, 2009</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1026"/>
          <p:cNvSpPr>
            <a:spLocks noGrp="1" noChangeArrowheads="1"/>
          </p:cNvSpPr>
          <p:nvPr>
            <p:ph type="title"/>
          </p:nvPr>
        </p:nvSpPr>
        <p:spPr>
          <a:xfrm>
            <a:off x="914400" y="274638"/>
            <a:ext cx="7772400" cy="1143000"/>
          </a:xfrm>
        </p:spPr>
        <p:txBody>
          <a:bodyPr>
            <a:normAutofit fontScale="90000"/>
          </a:bodyPr>
          <a:lstStyle/>
          <a:p>
            <a:r>
              <a:rPr lang="en-US" dirty="0" smtClean="0"/>
              <a:t>Difference between Criminal and Tort Law</a:t>
            </a:r>
          </a:p>
        </p:txBody>
      </p:sp>
      <p:sp>
        <p:nvSpPr>
          <p:cNvPr id="37892" name="Rectangle 1027"/>
          <p:cNvSpPr>
            <a:spLocks noGrp="1" noChangeArrowheads="1"/>
          </p:cNvSpPr>
          <p:nvPr>
            <p:ph sz="quarter" idx="1"/>
          </p:nvPr>
        </p:nvSpPr>
        <p:spPr>
          <a:xfrm>
            <a:off x="577850" y="1752600"/>
            <a:ext cx="8566150" cy="4114800"/>
          </a:xfrm>
        </p:spPr>
        <p:txBody>
          <a:bodyPr/>
          <a:lstStyle/>
          <a:p>
            <a:r>
              <a:rPr lang="en-US" sz="3500" b="1" u="sng" dirty="0" smtClean="0">
                <a:latin typeface="Calibri" pitchFamily="34" charset="0"/>
              </a:rPr>
              <a:t>Abuse </a:t>
            </a:r>
            <a:r>
              <a:rPr lang="en-US" sz="2800" dirty="0" smtClean="0">
                <a:latin typeface="Calibri" pitchFamily="34" charset="0"/>
              </a:rPr>
              <a:t>may directly or indirectly, result in unnecessary costs to the Medicare or Medicaid program, improper payment, or </a:t>
            </a:r>
            <a:r>
              <a:rPr lang="en-US" sz="2400" dirty="0" smtClean="0">
                <a:latin typeface="Calibri" pitchFamily="34" charset="0"/>
              </a:rPr>
              <a:t>payment for services which fail to meet professionally recognized standards of care, or that are medically unnecessary.  Abuse involved payment for items or services when there is no legal entitlement to that payment and the provider has not knowingly and/or intentionally misrepresented facts to obtain payment.</a:t>
            </a:r>
          </a:p>
        </p:txBody>
      </p:sp>
      <p:sp>
        <p:nvSpPr>
          <p:cNvPr id="4" name="Footer Placeholder 3"/>
          <p:cNvSpPr>
            <a:spLocks noGrp="1"/>
          </p:cNvSpPr>
          <p:nvPr>
            <p:ph type="ftr" sz="quarter" idx="11"/>
          </p:nvPr>
        </p:nvSpPr>
        <p:spPr/>
        <p:txBody>
          <a:bodyPr/>
          <a:lstStyle/>
          <a:p>
            <a:r>
              <a:rPr lang="en-US" smtClean="0"/>
              <a:t>Compliance 101   November 16, 2009</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a:xfrm>
            <a:off x="457200" y="1447800"/>
            <a:ext cx="7543800" cy="762000"/>
          </a:xfrm>
        </p:spPr>
        <p:txBody>
          <a:bodyPr>
            <a:normAutofit fontScale="90000"/>
          </a:bodyPr>
          <a:lstStyle/>
          <a:p>
            <a:pPr fontAlgn="auto">
              <a:spcAft>
                <a:spcPts val="0"/>
              </a:spcAft>
              <a:defRPr/>
            </a:pPr>
            <a:r>
              <a:rPr lang="en-US" sz="2800" dirty="0" smtClean="0">
                <a:solidFill>
                  <a:schemeClr val="tx1">
                    <a:lumMod val="95000"/>
                    <a:lumOff val="5000"/>
                  </a:schemeClr>
                </a:solidFill>
              </a:rPr>
              <a:t>FEDERAL ENFORCEMENT AND </a:t>
            </a:r>
            <a:br>
              <a:rPr lang="en-US" sz="2800" dirty="0" smtClean="0">
                <a:solidFill>
                  <a:schemeClr val="tx1">
                    <a:lumMod val="95000"/>
                    <a:lumOff val="5000"/>
                  </a:schemeClr>
                </a:solidFill>
              </a:rPr>
            </a:br>
            <a:r>
              <a:rPr lang="en-US" sz="2800" u="sng" dirty="0" smtClean="0">
                <a:solidFill>
                  <a:schemeClr val="tx1">
                    <a:lumMod val="95000"/>
                    <a:lumOff val="5000"/>
                  </a:schemeClr>
                </a:solidFill>
              </a:rPr>
              <a:t>THE  FALSE CLAIMS ACT-</a:t>
            </a:r>
            <a:br>
              <a:rPr lang="en-US" sz="2800" u="sng" dirty="0" smtClean="0">
                <a:solidFill>
                  <a:schemeClr val="tx1">
                    <a:lumMod val="95000"/>
                    <a:lumOff val="5000"/>
                  </a:schemeClr>
                </a:solidFill>
              </a:rPr>
            </a:br>
            <a:r>
              <a:rPr lang="en-US" sz="2800" u="sng" dirty="0" smtClean="0">
                <a:solidFill>
                  <a:schemeClr val="tx1">
                    <a:lumMod val="95000"/>
                    <a:lumOff val="5000"/>
                  </a:schemeClr>
                </a:solidFill>
              </a:rPr>
              <a:t> and Qui Tam lawsuits (whistleblowers)</a:t>
            </a:r>
            <a:r>
              <a:rPr lang="en-US" sz="2800" u="sng" dirty="0" smtClean="0"/>
              <a:t/>
            </a:r>
            <a:br>
              <a:rPr lang="en-US" sz="2800" u="sng" dirty="0" smtClean="0"/>
            </a:br>
            <a:endParaRPr lang="en-US" sz="2800" u="sng" dirty="0" smtClean="0"/>
          </a:p>
        </p:txBody>
      </p:sp>
      <p:sp>
        <p:nvSpPr>
          <p:cNvPr id="33796" name="Rectangle 3"/>
          <p:cNvSpPr>
            <a:spLocks noGrp="1" noChangeArrowheads="1"/>
          </p:cNvSpPr>
          <p:nvPr>
            <p:ph sz="quarter" idx="1"/>
          </p:nvPr>
        </p:nvSpPr>
        <p:spPr>
          <a:xfrm>
            <a:off x="914400" y="2209800"/>
            <a:ext cx="7772400" cy="3810000"/>
          </a:xfrm>
        </p:spPr>
        <p:txBody>
          <a:bodyPr/>
          <a:lstStyle/>
          <a:p>
            <a:pPr>
              <a:lnSpc>
                <a:spcPct val="90000"/>
              </a:lnSpc>
            </a:pPr>
            <a:r>
              <a:rPr lang="en-US" sz="4000" b="1" dirty="0" smtClean="0">
                <a:latin typeface="Calibri" pitchFamily="34" charset="0"/>
              </a:rPr>
              <a:t>The US Sentencing Commission-</a:t>
            </a:r>
          </a:p>
          <a:p>
            <a:pPr>
              <a:lnSpc>
                <a:spcPct val="90000"/>
              </a:lnSpc>
              <a:buFont typeface="Wingdings" pitchFamily="2" charset="2"/>
              <a:buNone/>
            </a:pPr>
            <a:r>
              <a:rPr lang="en-US" sz="4000" b="1" dirty="0" smtClean="0">
                <a:latin typeface="Calibri" pitchFamily="34" charset="0"/>
              </a:rPr>
              <a:t>	</a:t>
            </a:r>
            <a:r>
              <a:rPr lang="en-US" sz="2400" dirty="0" smtClean="0">
                <a:latin typeface="Calibri" pitchFamily="34" charset="0"/>
              </a:rPr>
              <a:t>Created by Congress in 1984, its purpose is to draft narrow parameters for determining criminal sentencing.  The original intent was to standardize criminal penalties.  There are now specific guidelines for violations of Healthcare law, that help define the Federal Government’s expectations</a:t>
            </a:r>
            <a:r>
              <a:rPr lang="en-US" dirty="0" smtClean="0">
                <a:latin typeface="Calibri" pitchFamily="34" charset="0"/>
              </a:rPr>
              <a:t>.</a:t>
            </a:r>
            <a:endParaRPr lang="en-US" sz="4000" b="1" dirty="0" smtClean="0">
              <a:latin typeface="Calibri" pitchFamily="34" charset="0"/>
            </a:endParaRPr>
          </a:p>
        </p:txBody>
      </p:sp>
      <p:sp>
        <p:nvSpPr>
          <p:cNvPr id="4" name="Footer Placeholder 3"/>
          <p:cNvSpPr>
            <a:spLocks noGrp="1"/>
          </p:cNvSpPr>
          <p:nvPr>
            <p:ph type="ftr" sz="quarter" idx="11"/>
          </p:nvPr>
        </p:nvSpPr>
        <p:spPr/>
        <p:txBody>
          <a:bodyPr/>
          <a:lstStyle/>
          <a:p>
            <a:r>
              <a:rPr lang="en-US" smtClean="0"/>
              <a:t>Compliance 101   November 16, 2009</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title"/>
          </p:nvPr>
        </p:nvSpPr>
        <p:spPr>
          <a:xfrm>
            <a:off x="914400" y="274638"/>
            <a:ext cx="7772400" cy="1143000"/>
          </a:xfrm>
        </p:spPr>
        <p:txBody>
          <a:bodyPr/>
          <a:lstStyle/>
          <a:p>
            <a:r>
              <a:rPr lang="en-US" dirty="0" smtClean="0">
                <a:solidFill>
                  <a:schemeClr val="accent2">
                    <a:lumMod val="50000"/>
                  </a:schemeClr>
                </a:solidFill>
                <a:latin typeface="Calisto MT" pitchFamily="18" charset="0"/>
              </a:rPr>
              <a:t>Disclosure</a:t>
            </a:r>
          </a:p>
        </p:txBody>
      </p:sp>
      <p:sp>
        <p:nvSpPr>
          <p:cNvPr id="16388" name="Rectangle 3"/>
          <p:cNvSpPr>
            <a:spLocks noGrp="1" noChangeArrowheads="1"/>
          </p:cNvSpPr>
          <p:nvPr>
            <p:ph sz="quarter" idx="1"/>
          </p:nvPr>
        </p:nvSpPr>
        <p:spPr/>
        <p:txBody>
          <a:bodyPr/>
          <a:lstStyle/>
          <a:p>
            <a:endParaRPr lang="en-US" dirty="0" smtClean="0"/>
          </a:p>
          <a:p>
            <a:endParaRPr lang="en-US" dirty="0" smtClean="0"/>
          </a:p>
          <a:p>
            <a:pPr>
              <a:buNone/>
            </a:pPr>
            <a:r>
              <a:rPr lang="en-US" sz="3200" dirty="0" smtClean="0">
                <a:latin typeface="Calibri" pitchFamily="34" charset="0"/>
              </a:rPr>
              <a:t>	These printed materials are not designed to cover all potential points that may appear in course examination materials</a:t>
            </a:r>
            <a:r>
              <a:rPr lang="en-US" sz="3200" dirty="0" smtClean="0">
                <a:latin typeface="Calisto MT" pitchFamily="18" charset="0"/>
              </a:rPr>
              <a:t>.</a:t>
            </a:r>
          </a:p>
          <a:p>
            <a:endParaRPr lang="en-US" dirty="0" smtClean="0"/>
          </a:p>
        </p:txBody>
      </p:sp>
      <p:sp>
        <p:nvSpPr>
          <p:cNvPr id="4" name="Footer Placeholder 3"/>
          <p:cNvSpPr>
            <a:spLocks noGrp="1"/>
          </p:cNvSpPr>
          <p:nvPr>
            <p:ph type="ftr" sz="quarter" idx="11"/>
          </p:nvPr>
        </p:nvSpPr>
        <p:spPr/>
        <p:txBody>
          <a:bodyPr/>
          <a:lstStyle/>
          <a:p>
            <a:r>
              <a:rPr lang="en-US" smtClean="0"/>
              <a:t>Compliance 101   November 16, 2009</a:t>
            </a:r>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57200" y="623888"/>
            <a:ext cx="8229600" cy="1052512"/>
          </a:xfrm>
        </p:spPr>
        <p:txBody>
          <a:bodyPr/>
          <a:lstStyle/>
          <a:p>
            <a:r>
              <a:rPr lang="en-US" dirty="0" smtClean="0"/>
              <a:t>The Program Mission</a:t>
            </a:r>
          </a:p>
        </p:txBody>
      </p:sp>
      <p:sp>
        <p:nvSpPr>
          <p:cNvPr id="41988" name="Rectangle 3"/>
          <p:cNvSpPr>
            <a:spLocks noGrp="1" noChangeArrowheads="1"/>
          </p:cNvSpPr>
          <p:nvPr>
            <p:ph sz="quarter" idx="1"/>
          </p:nvPr>
        </p:nvSpPr>
        <p:spPr>
          <a:xfrm>
            <a:off x="228600" y="1905000"/>
            <a:ext cx="8794750" cy="4191000"/>
          </a:xfrm>
        </p:spPr>
        <p:txBody>
          <a:bodyPr/>
          <a:lstStyle/>
          <a:p>
            <a:r>
              <a:rPr lang="en-US" sz="3600" dirty="0" smtClean="0">
                <a:latin typeface="Calibri" pitchFamily="34" charset="0"/>
              </a:rPr>
              <a:t>A compliance program built to accomplish its mission:</a:t>
            </a:r>
          </a:p>
          <a:p>
            <a:pPr lvl="1"/>
            <a:r>
              <a:rPr lang="en-US" sz="3600" dirty="0" smtClean="0">
                <a:latin typeface="Calibri" pitchFamily="34" charset="0"/>
              </a:rPr>
              <a:t>To Deter</a:t>
            </a:r>
          </a:p>
          <a:p>
            <a:pPr lvl="1"/>
            <a:r>
              <a:rPr lang="en-US" sz="3600" dirty="0" smtClean="0">
                <a:latin typeface="Calibri" pitchFamily="34" charset="0"/>
              </a:rPr>
              <a:t>To Detect</a:t>
            </a:r>
          </a:p>
          <a:p>
            <a:pPr lvl="1"/>
            <a:r>
              <a:rPr lang="en-US" sz="3600" dirty="0" smtClean="0">
                <a:latin typeface="Calibri" pitchFamily="34" charset="0"/>
              </a:rPr>
              <a:t>To Address the issues promptly</a:t>
            </a:r>
          </a:p>
          <a:p>
            <a:pPr lvl="1">
              <a:buFont typeface="Wingdings" pitchFamily="2" charset="2"/>
              <a:buNone/>
            </a:pPr>
            <a:endParaRPr lang="en-US" sz="3200" dirty="0" smtClean="0"/>
          </a:p>
          <a:p>
            <a:pPr lvl="1">
              <a:buFont typeface="Wingdings" pitchFamily="2" charset="2"/>
              <a:buNone/>
            </a:pPr>
            <a:endParaRPr lang="en-US" dirty="0" smtClean="0"/>
          </a:p>
          <a:p>
            <a:pPr lvl="1">
              <a:buFont typeface="Wingdings" pitchFamily="2" charset="2"/>
              <a:buNone/>
            </a:pPr>
            <a:endParaRPr lang="en-US" dirty="0" smtClean="0"/>
          </a:p>
        </p:txBody>
      </p:sp>
      <p:sp>
        <p:nvSpPr>
          <p:cNvPr id="4" name="Footer Placeholder 3"/>
          <p:cNvSpPr>
            <a:spLocks noGrp="1"/>
          </p:cNvSpPr>
          <p:nvPr>
            <p:ph type="ftr" sz="quarter" idx="11"/>
          </p:nvPr>
        </p:nvSpPr>
        <p:spPr/>
        <p:txBody>
          <a:bodyPr/>
          <a:lstStyle/>
          <a:p>
            <a:r>
              <a:rPr lang="en-US" smtClean="0"/>
              <a:t>Compliance 101   November 16, 2009</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871538" y="192088"/>
            <a:ext cx="8162925" cy="1431925"/>
          </a:xfrm>
        </p:spPr>
        <p:txBody>
          <a:bodyPr>
            <a:normAutofit/>
          </a:bodyPr>
          <a:lstStyle/>
          <a:p>
            <a:pPr algn="ctr"/>
            <a:r>
              <a:rPr lang="en-US" dirty="0" smtClean="0"/>
              <a:t>7 Common Elements in Compliance Guidelines</a:t>
            </a:r>
          </a:p>
        </p:txBody>
      </p:sp>
      <p:sp>
        <p:nvSpPr>
          <p:cNvPr id="44036" name="Rectangle 3"/>
          <p:cNvSpPr>
            <a:spLocks noGrp="1" noChangeArrowheads="1"/>
          </p:cNvSpPr>
          <p:nvPr>
            <p:ph sz="quarter" idx="1"/>
          </p:nvPr>
        </p:nvSpPr>
        <p:spPr>
          <a:xfrm>
            <a:off x="1101725" y="2120900"/>
            <a:ext cx="7585075" cy="4010025"/>
          </a:xfrm>
        </p:spPr>
        <p:txBody>
          <a:bodyPr>
            <a:normAutofit/>
          </a:bodyPr>
          <a:lstStyle/>
          <a:p>
            <a:pPr marL="533400" indent="-533400">
              <a:lnSpc>
                <a:spcPct val="90000"/>
              </a:lnSpc>
              <a:buFont typeface="Symbol" pitchFamily="18" charset="2"/>
              <a:buAutoNum type="arabicPeriod"/>
            </a:pPr>
            <a:r>
              <a:rPr lang="en-US" sz="3200" dirty="0" smtClean="0">
                <a:latin typeface="Calibri" pitchFamily="34" charset="0"/>
              </a:rPr>
              <a:t>Implement written policies, procedures, and standards of conduct</a:t>
            </a:r>
          </a:p>
          <a:p>
            <a:pPr marL="533400" indent="-533400">
              <a:lnSpc>
                <a:spcPct val="90000"/>
              </a:lnSpc>
              <a:buFont typeface="Symbol" pitchFamily="18" charset="2"/>
              <a:buAutoNum type="arabicPeriod"/>
            </a:pPr>
            <a:r>
              <a:rPr lang="en-US" sz="3200" dirty="0" smtClean="0">
                <a:latin typeface="Calibri" pitchFamily="34" charset="0"/>
              </a:rPr>
              <a:t>Designating a compliance officer and a compliance committee</a:t>
            </a:r>
          </a:p>
          <a:p>
            <a:pPr marL="533400" indent="-533400">
              <a:lnSpc>
                <a:spcPct val="90000"/>
              </a:lnSpc>
              <a:buFont typeface="Symbol" pitchFamily="18" charset="2"/>
              <a:buAutoNum type="arabicPeriod"/>
            </a:pPr>
            <a:r>
              <a:rPr lang="en-US" sz="3200" dirty="0" smtClean="0">
                <a:latin typeface="Calibri" pitchFamily="34" charset="0"/>
              </a:rPr>
              <a:t>Conducting effective training and education</a:t>
            </a:r>
          </a:p>
          <a:p>
            <a:pPr marL="533400" indent="-533400">
              <a:lnSpc>
                <a:spcPct val="90000"/>
              </a:lnSpc>
              <a:buFont typeface="Symbol" pitchFamily="18" charset="2"/>
              <a:buNone/>
            </a:pPr>
            <a:r>
              <a:rPr lang="en-US" sz="3200" dirty="0" smtClean="0">
                <a:latin typeface="Calibri" pitchFamily="34" charset="0"/>
              </a:rPr>
              <a:t>                          </a:t>
            </a:r>
            <a:r>
              <a:rPr lang="en-US" sz="3200" dirty="0" smtClean="0">
                <a:solidFill>
                  <a:schemeClr val="folHlink"/>
                </a:solidFill>
                <a:latin typeface="Calibri" pitchFamily="34" charset="0"/>
              </a:rPr>
              <a:t>IMPORTANT</a:t>
            </a:r>
          </a:p>
        </p:txBody>
      </p:sp>
      <p:sp>
        <p:nvSpPr>
          <p:cNvPr id="4" name="Footer Placeholder 3"/>
          <p:cNvSpPr>
            <a:spLocks noGrp="1"/>
          </p:cNvSpPr>
          <p:nvPr>
            <p:ph type="ftr" sz="quarter" idx="11"/>
          </p:nvPr>
        </p:nvSpPr>
        <p:spPr/>
        <p:txBody>
          <a:bodyPr/>
          <a:lstStyle/>
          <a:p>
            <a:r>
              <a:rPr lang="en-US" smtClean="0"/>
              <a:t>Compliance 101   November 16, 2009</a:t>
            </a: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871538" y="192088"/>
            <a:ext cx="8162925" cy="1431925"/>
          </a:xfrm>
        </p:spPr>
        <p:txBody>
          <a:bodyPr>
            <a:normAutofit/>
          </a:bodyPr>
          <a:lstStyle/>
          <a:p>
            <a:pPr algn="ctr"/>
            <a:r>
              <a:rPr lang="en-US" dirty="0" smtClean="0"/>
              <a:t>7 Common Elements in Compliance Guidelines</a:t>
            </a:r>
          </a:p>
        </p:txBody>
      </p:sp>
      <p:sp>
        <p:nvSpPr>
          <p:cNvPr id="45060" name="Rectangle 3"/>
          <p:cNvSpPr>
            <a:spLocks noGrp="1" noChangeArrowheads="1"/>
          </p:cNvSpPr>
          <p:nvPr>
            <p:ph sz="quarter" idx="1"/>
          </p:nvPr>
        </p:nvSpPr>
        <p:spPr>
          <a:xfrm>
            <a:off x="1344613" y="2193925"/>
            <a:ext cx="7342187" cy="3937000"/>
          </a:xfrm>
        </p:spPr>
        <p:txBody>
          <a:bodyPr>
            <a:normAutofit/>
          </a:bodyPr>
          <a:lstStyle/>
          <a:p>
            <a:pPr marL="609600" indent="-609600">
              <a:buFont typeface="Wingdings" pitchFamily="2" charset="2"/>
              <a:buAutoNum type="arabicPeriod" startAt="4"/>
            </a:pPr>
            <a:r>
              <a:rPr lang="en-US" sz="3200" dirty="0" smtClean="0">
                <a:latin typeface="Calibri" pitchFamily="34" charset="0"/>
              </a:rPr>
              <a:t>Developing effective lines of communication</a:t>
            </a:r>
          </a:p>
          <a:p>
            <a:pPr marL="609600" indent="-609600">
              <a:buFont typeface="Wingdings" pitchFamily="2" charset="2"/>
              <a:buAutoNum type="arabicPeriod" startAt="4"/>
            </a:pPr>
            <a:r>
              <a:rPr lang="en-US" sz="3200" dirty="0" smtClean="0">
                <a:latin typeface="Calibri" pitchFamily="34" charset="0"/>
              </a:rPr>
              <a:t>Enforcing standards through well publicized disciplinary guidelines</a:t>
            </a:r>
          </a:p>
          <a:p>
            <a:pPr marL="609600" indent="-609600">
              <a:buFont typeface="Wingdings" pitchFamily="2" charset="2"/>
              <a:buAutoNum type="arabicPeriod" startAt="4"/>
            </a:pPr>
            <a:r>
              <a:rPr lang="en-US" sz="3200" dirty="0" smtClean="0">
                <a:latin typeface="Calibri" pitchFamily="34" charset="0"/>
              </a:rPr>
              <a:t>Conducting internal audits and monitoring</a:t>
            </a:r>
          </a:p>
          <a:p>
            <a:pPr marL="609600" indent="-609600">
              <a:buFont typeface="Wingdings" pitchFamily="2" charset="2"/>
              <a:buNone/>
            </a:pPr>
            <a:r>
              <a:rPr lang="en-US" sz="3200" dirty="0" smtClean="0">
                <a:latin typeface="Calibri" pitchFamily="34" charset="0"/>
              </a:rPr>
              <a:t>                            </a:t>
            </a:r>
            <a:r>
              <a:rPr lang="en-US" sz="3200" dirty="0" smtClean="0">
                <a:solidFill>
                  <a:schemeClr val="folHlink"/>
                </a:solidFill>
                <a:latin typeface="Calibri" pitchFamily="34" charset="0"/>
              </a:rPr>
              <a:t>IMPORTANT</a:t>
            </a:r>
          </a:p>
        </p:txBody>
      </p:sp>
      <p:sp>
        <p:nvSpPr>
          <p:cNvPr id="4" name="Footer Placeholder 3"/>
          <p:cNvSpPr>
            <a:spLocks noGrp="1"/>
          </p:cNvSpPr>
          <p:nvPr>
            <p:ph type="ftr" sz="quarter" idx="11"/>
          </p:nvPr>
        </p:nvSpPr>
        <p:spPr/>
        <p:txBody>
          <a:bodyPr/>
          <a:lstStyle/>
          <a:p>
            <a:r>
              <a:rPr lang="en-US" smtClean="0"/>
              <a:t>Compliance 101   November 16, 2009</a:t>
            </a: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871538" y="192088"/>
            <a:ext cx="8162925" cy="1431925"/>
          </a:xfrm>
        </p:spPr>
        <p:txBody>
          <a:bodyPr>
            <a:normAutofit/>
          </a:bodyPr>
          <a:lstStyle/>
          <a:p>
            <a:pPr algn="ctr"/>
            <a:r>
              <a:rPr lang="en-US" dirty="0" smtClean="0"/>
              <a:t>7 Common Elements in Compliance Guidelines</a:t>
            </a:r>
          </a:p>
        </p:txBody>
      </p:sp>
      <p:sp>
        <p:nvSpPr>
          <p:cNvPr id="46084" name="Rectangle 3"/>
          <p:cNvSpPr>
            <a:spLocks noGrp="1" noChangeArrowheads="1"/>
          </p:cNvSpPr>
          <p:nvPr>
            <p:ph sz="quarter" idx="1"/>
          </p:nvPr>
        </p:nvSpPr>
        <p:spPr>
          <a:xfrm>
            <a:off x="1265238" y="2362200"/>
            <a:ext cx="7421562" cy="3768725"/>
          </a:xfrm>
        </p:spPr>
        <p:txBody>
          <a:bodyPr/>
          <a:lstStyle/>
          <a:p>
            <a:pPr marL="609600" indent="-609600">
              <a:buFont typeface="Wingdings" pitchFamily="2" charset="2"/>
              <a:buAutoNum type="arabicPeriod" startAt="7"/>
            </a:pPr>
            <a:r>
              <a:rPr lang="en-US" sz="3200" dirty="0" smtClean="0">
                <a:latin typeface="Calibri" pitchFamily="34" charset="0"/>
              </a:rPr>
              <a:t>Responding promptly to detected offenses and developing corrective action.</a:t>
            </a:r>
          </a:p>
          <a:p>
            <a:pPr marL="609600" indent="-609600">
              <a:buFont typeface="Wingdings" pitchFamily="2" charset="2"/>
              <a:buNone/>
            </a:pPr>
            <a:r>
              <a:rPr lang="en-US" sz="3200" dirty="0" smtClean="0">
                <a:latin typeface="Calibri" pitchFamily="34" charset="0"/>
              </a:rPr>
              <a:t>                   </a:t>
            </a:r>
            <a:r>
              <a:rPr lang="en-US" sz="3200" dirty="0" smtClean="0">
                <a:solidFill>
                  <a:schemeClr val="folHlink"/>
                </a:solidFill>
                <a:latin typeface="Calibri" pitchFamily="34" charset="0"/>
              </a:rPr>
              <a:t>IMPORTANT</a:t>
            </a:r>
          </a:p>
          <a:p>
            <a:pPr marL="609600" indent="-609600"/>
            <a:endParaRPr lang="en-US" sz="4000" dirty="0" smtClean="0"/>
          </a:p>
        </p:txBody>
      </p:sp>
      <p:sp>
        <p:nvSpPr>
          <p:cNvPr id="4" name="Footer Placeholder 3"/>
          <p:cNvSpPr>
            <a:spLocks noGrp="1"/>
          </p:cNvSpPr>
          <p:nvPr>
            <p:ph type="ftr" sz="quarter" idx="11"/>
          </p:nvPr>
        </p:nvSpPr>
        <p:spPr/>
        <p:txBody>
          <a:bodyPr/>
          <a:lstStyle/>
          <a:p>
            <a:r>
              <a:rPr lang="en-US" smtClean="0"/>
              <a:t>Compliance 101   November 16, 2009</a:t>
            </a: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871538" y="557213"/>
            <a:ext cx="8162925" cy="1066800"/>
          </a:xfrm>
        </p:spPr>
        <p:txBody>
          <a:bodyPr>
            <a:normAutofit/>
          </a:bodyPr>
          <a:lstStyle/>
          <a:p>
            <a:r>
              <a:rPr lang="en-US" b="1" dirty="0" smtClean="0"/>
              <a:t>Federal Guidelines</a:t>
            </a:r>
          </a:p>
        </p:txBody>
      </p:sp>
      <p:sp>
        <p:nvSpPr>
          <p:cNvPr id="43012" name="Rectangle 3"/>
          <p:cNvSpPr>
            <a:spLocks noGrp="1" noChangeArrowheads="1"/>
          </p:cNvSpPr>
          <p:nvPr>
            <p:ph sz="quarter" idx="1"/>
          </p:nvPr>
        </p:nvSpPr>
        <p:spPr/>
        <p:txBody>
          <a:bodyPr/>
          <a:lstStyle/>
          <a:p>
            <a:endParaRPr lang="en-US" sz="4000" b="1" dirty="0" smtClean="0"/>
          </a:p>
          <a:p>
            <a:endParaRPr lang="en-US" i="1" dirty="0" smtClean="0"/>
          </a:p>
          <a:p>
            <a:pPr>
              <a:buFont typeface="Wingdings" pitchFamily="2" charset="2"/>
              <a:buNone/>
            </a:pPr>
            <a:r>
              <a:rPr lang="en-US" sz="3600" dirty="0" smtClean="0">
                <a:latin typeface="Calibri" pitchFamily="34" charset="0"/>
              </a:rPr>
              <a:t>	Tip: “guidelines” is a misnomer.  The federal government makes these guidelines mandatory – even in voluntary programs.  (DRA 2005)</a:t>
            </a:r>
          </a:p>
        </p:txBody>
      </p:sp>
      <p:sp>
        <p:nvSpPr>
          <p:cNvPr id="4" name="Footer Placeholder 3"/>
          <p:cNvSpPr>
            <a:spLocks noGrp="1"/>
          </p:cNvSpPr>
          <p:nvPr>
            <p:ph type="ftr" sz="quarter" idx="11"/>
          </p:nvPr>
        </p:nvSpPr>
        <p:spPr/>
        <p:txBody>
          <a:bodyPr/>
          <a:lstStyle/>
          <a:p>
            <a:r>
              <a:rPr lang="en-US" smtClean="0"/>
              <a:t>Compliance 101   November 16, 2009</a:t>
            </a:r>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274638"/>
            <a:ext cx="8229600" cy="1143000"/>
          </a:xfrm>
        </p:spPr>
        <p:txBody>
          <a:bodyPr/>
          <a:lstStyle/>
          <a:p>
            <a:r>
              <a:rPr lang="en-US" dirty="0" smtClean="0">
                <a:solidFill>
                  <a:schemeClr val="tx1">
                    <a:lumMod val="95000"/>
                    <a:lumOff val="5000"/>
                  </a:schemeClr>
                </a:solidFill>
              </a:rPr>
              <a:t>A Federal Priority</a:t>
            </a:r>
          </a:p>
        </p:txBody>
      </p:sp>
      <p:sp>
        <p:nvSpPr>
          <p:cNvPr id="30724" name="Rectangle 3"/>
          <p:cNvSpPr>
            <a:spLocks noGrp="1" noChangeArrowheads="1"/>
          </p:cNvSpPr>
          <p:nvPr>
            <p:ph sz="quarter" idx="1"/>
          </p:nvPr>
        </p:nvSpPr>
        <p:spPr>
          <a:xfrm>
            <a:off x="457200" y="1676400"/>
            <a:ext cx="8229600" cy="4525963"/>
          </a:xfrm>
        </p:spPr>
        <p:txBody>
          <a:bodyPr>
            <a:normAutofit/>
          </a:bodyPr>
          <a:lstStyle/>
          <a:p>
            <a:pPr>
              <a:lnSpc>
                <a:spcPct val="90000"/>
              </a:lnSpc>
            </a:pPr>
            <a:r>
              <a:rPr lang="en-US" sz="3200" dirty="0" smtClean="0">
                <a:latin typeface="Calibri" pitchFamily="34" charset="0"/>
              </a:rPr>
              <a:t>Center for Medicare and Medicaid Services (CMS) </a:t>
            </a:r>
          </a:p>
          <a:p>
            <a:pPr>
              <a:lnSpc>
                <a:spcPct val="90000"/>
              </a:lnSpc>
            </a:pPr>
            <a:r>
              <a:rPr lang="en-US" sz="3200" dirty="0" smtClean="0">
                <a:latin typeface="Calibri" pitchFamily="34" charset="0"/>
              </a:rPr>
              <a:t>Office of the Attorney General</a:t>
            </a:r>
          </a:p>
          <a:p>
            <a:pPr>
              <a:lnSpc>
                <a:spcPct val="90000"/>
              </a:lnSpc>
            </a:pPr>
            <a:r>
              <a:rPr lang="en-US" sz="3200" dirty="0" smtClean="0">
                <a:latin typeface="Calibri" pitchFamily="34" charset="0"/>
              </a:rPr>
              <a:t>FBI</a:t>
            </a:r>
          </a:p>
          <a:p>
            <a:pPr>
              <a:lnSpc>
                <a:spcPct val="90000"/>
              </a:lnSpc>
            </a:pPr>
            <a:r>
              <a:rPr lang="en-US" sz="3200" dirty="0" smtClean="0">
                <a:latin typeface="Calibri" pitchFamily="34" charset="0"/>
              </a:rPr>
              <a:t>Office of Inspector General</a:t>
            </a:r>
          </a:p>
          <a:p>
            <a:pPr>
              <a:lnSpc>
                <a:spcPct val="90000"/>
              </a:lnSpc>
            </a:pPr>
            <a:r>
              <a:rPr lang="en-US" sz="3200" dirty="0" smtClean="0">
                <a:latin typeface="Calibri" pitchFamily="34" charset="0"/>
              </a:rPr>
              <a:t>The Legislature has passed strong enabling legislation including the Balanced Budget Act and HIPAA</a:t>
            </a:r>
          </a:p>
        </p:txBody>
      </p:sp>
      <p:sp>
        <p:nvSpPr>
          <p:cNvPr id="4" name="Footer Placeholder 3"/>
          <p:cNvSpPr>
            <a:spLocks noGrp="1"/>
          </p:cNvSpPr>
          <p:nvPr>
            <p:ph type="ftr" sz="quarter" idx="11"/>
          </p:nvPr>
        </p:nvSpPr>
        <p:spPr/>
        <p:txBody>
          <a:bodyPr/>
          <a:lstStyle/>
          <a:p>
            <a:r>
              <a:rPr lang="en-US" smtClean="0"/>
              <a:t>Compliance 101   November 16, 2009</a:t>
            </a:r>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982663"/>
            <a:ext cx="8577263" cy="641350"/>
          </a:xfrm>
        </p:spPr>
        <p:txBody>
          <a:bodyPr/>
          <a:lstStyle/>
          <a:p>
            <a:r>
              <a:rPr lang="en-US" sz="3200" dirty="0" smtClean="0">
                <a:solidFill>
                  <a:schemeClr val="tx1">
                    <a:lumMod val="95000"/>
                    <a:lumOff val="5000"/>
                  </a:schemeClr>
                </a:solidFill>
              </a:rPr>
              <a:t>A Federal Apparatus is now in place</a:t>
            </a:r>
          </a:p>
        </p:txBody>
      </p:sp>
      <p:sp>
        <p:nvSpPr>
          <p:cNvPr id="34820" name="Rectangle 3"/>
          <p:cNvSpPr>
            <a:spLocks noGrp="1" noChangeArrowheads="1"/>
          </p:cNvSpPr>
          <p:nvPr>
            <p:ph sz="quarter" idx="1"/>
          </p:nvPr>
        </p:nvSpPr>
        <p:spPr>
          <a:xfrm>
            <a:off x="914400" y="1752600"/>
            <a:ext cx="7772400" cy="4267200"/>
          </a:xfrm>
        </p:spPr>
        <p:txBody>
          <a:bodyPr/>
          <a:lstStyle/>
          <a:p>
            <a:pPr>
              <a:lnSpc>
                <a:spcPct val="90000"/>
              </a:lnSpc>
            </a:pPr>
            <a:r>
              <a:rPr lang="en-US" sz="2800" dirty="0" smtClean="0">
                <a:latin typeface="Calibri" pitchFamily="34" charset="0"/>
              </a:rPr>
              <a:t>Billions are recovered – Qui Tam relators 85% of case load</a:t>
            </a:r>
          </a:p>
          <a:p>
            <a:pPr>
              <a:lnSpc>
                <a:spcPct val="90000"/>
              </a:lnSpc>
            </a:pPr>
            <a:r>
              <a:rPr lang="en-US" sz="2800" dirty="0" smtClean="0">
                <a:latin typeface="Calibri" pitchFamily="34" charset="0"/>
              </a:rPr>
              <a:t>From the substantial settlements – the programs move toward becoming self-funding</a:t>
            </a:r>
          </a:p>
          <a:p>
            <a:pPr>
              <a:lnSpc>
                <a:spcPct val="90000"/>
              </a:lnSpc>
            </a:pPr>
            <a:r>
              <a:rPr lang="en-US" sz="2800" dirty="0" smtClean="0">
                <a:latin typeface="Calibri" pitchFamily="34" charset="0"/>
              </a:rPr>
              <a:t>State Medicaid programs have their own False Claims rules </a:t>
            </a:r>
          </a:p>
          <a:p>
            <a:pPr>
              <a:lnSpc>
                <a:spcPct val="90000"/>
              </a:lnSpc>
            </a:pPr>
            <a:r>
              <a:rPr lang="en-US" sz="2800" dirty="0" smtClean="0">
                <a:latin typeface="Calibri" pitchFamily="34" charset="0"/>
              </a:rPr>
              <a:t>Over 38,000 persons have been excluded from participation </a:t>
            </a:r>
          </a:p>
          <a:p>
            <a:pPr>
              <a:lnSpc>
                <a:spcPct val="90000"/>
              </a:lnSpc>
            </a:pPr>
            <a:endParaRPr lang="en-US" sz="2800" dirty="0" smtClean="0"/>
          </a:p>
        </p:txBody>
      </p:sp>
      <p:sp>
        <p:nvSpPr>
          <p:cNvPr id="4" name="Footer Placeholder 3"/>
          <p:cNvSpPr>
            <a:spLocks noGrp="1"/>
          </p:cNvSpPr>
          <p:nvPr>
            <p:ph type="ftr" sz="quarter" idx="11"/>
          </p:nvPr>
        </p:nvSpPr>
        <p:spPr/>
        <p:txBody>
          <a:bodyPr/>
          <a:lstStyle/>
          <a:p>
            <a:r>
              <a:rPr lang="en-US" smtClean="0"/>
              <a:t>Compliance 101   November 16, 2009</a:t>
            </a:r>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871538" y="192088"/>
            <a:ext cx="8162925" cy="1431925"/>
          </a:xfrm>
        </p:spPr>
        <p:txBody>
          <a:bodyPr>
            <a:normAutofit/>
          </a:bodyPr>
          <a:lstStyle/>
          <a:p>
            <a:r>
              <a:rPr lang="en-US" sz="3200" dirty="0" smtClean="0">
                <a:solidFill>
                  <a:schemeClr val="tx1">
                    <a:lumMod val="95000"/>
                    <a:lumOff val="5000"/>
                  </a:schemeClr>
                </a:solidFill>
              </a:rPr>
              <a:t>Government Programs with Active enforcement</a:t>
            </a:r>
          </a:p>
        </p:txBody>
      </p:sp>
      <p:sp>
        <p:nvSpPr>
          <p:cNvPr id="32772" name="Rectangle 3"/>
          <p:cNvSpPr>
            <a:spLocks noGrp="1" noChangeArrowheads="1"/>
          </p:cNvSpPr>
          <p:nvPr>
            <p:ph sz="quarter" idx="1"/>
          </p:nvPr>
        </p:nvSpPr>
        <p:spPr>
          <a:xfrm>
            <a:off x="914400" y="1676400"/>
            <a:ext cx="7772400" cy="4572000"/>
          </a:xfrm>
        </p:spPr>
        <p:txBody>
          <a:bodyPr/>
          <a:lstStyle/>
          <a:p>
            <a:r>
              <a:rPr lang="en-US" sz="3200" dirty="0" smtClean="0">
                <a:latin typeface="Calibri" pitchFamily="34" charset="0"/>
              </a:rPr>
              <a:t>STATE MEDICAID Programs</a:t>
            </a:r>
          </a:p>
          <a:p>
            <a:r>
              <a:rPr lang="en-US" sz="3200" dirty="0" smtClean="0">
                <a:latin typeface="Calibri" pitchFamily="34" charset="0"/>
              </a:rPr>
              <a:t>MEDICARE –</a:t>
            </a:r>
          </a:p>
          <a:p>
            <a:pPr lvl="1"/>
            <a:r>
              <a:rPr lang="en-US" sz="3200" dirty="0" smtClean="0">
                <a:latin typeface="Calibri" pitchFamily="34" charset="0"/>
              </a:rPr>
              <a:t>Part A – Hospitals and Nursing Homes</a:t>
            </a:r>
          </a:p>
          <a:p>
            <a:pPr lvl="1"/>
            <a:r>
              <a:rPr lang="en-US" sz="3200" dirty="0" smtClean="0">
                <a:latin typeface="Calibri" pitchFamily="34" charset="0"/>
              </a:rPr>
              <a:t>Part B -  Physician Services</a:t>
            </a:r>
          </a:p>
          <a:p>
            <a:pPr lvl="1"/>
            <a:r>
              <a:rPr lang="en-US" sz="3200" dirty="0" smtClean="0">
                <a:latin typeface="Calibri" pitchFamily="34" charset="0"/>
              </a:rPr>
              <a:t>Part D -  Prescription Drugs</a:t>
            </a:r>
          </a:p>
          <a:p>
            <a:pPr lvl="1"/>
            <a:endParaRPr lang="en-US" sz="3200" dirty="0" smtClean="0">
              <a:latin typeface="Calibri" pitchFamily="34" charset="0"/>
            </a:endParaRPr>
          </a:p>
          <a:p>
            <a:pPr lvl="1"/>
            <a:r>
              <a:rPr lang="en-US" sz="3200" dirty="0" smtClean="0">
                <a:latin typeface="Calibri" pitchFamily="34" charset="0"/>
              </a:rPr>
              <a:t>Durable Medical Equipment</a:t>
            </a:r>
          </a:p>
          <a:p>
            <a:pPr lvl="1">
              <a:buFont typeface="Wingdings" pitchFamily="2" charset="2"/>
              <a:buNone/>
            </a:pPr>
            <a:endParaRPr lang="en-US" dirty="0" smtClean="0"/>
          </a:p>
        </p:txBody>
      </p:sp>
      <p:sp>
        <p:nvSpPr>
          <p:cNvPr id="4" name="Footer Placeholder 3"/>
          <p:cNvSpPr>
            <a:spLocks noGrp="1"/>
          </p:cNvSpPr>
          <p:nvPr>
            <p:ph type="ftr" sz="quarter" idx="11"/>
          </p:nvPr>
        </p:nvSpPr>
        <p:spPr/>
        <p:txBody>
          <a:bodyPr/>
          <a:lstStyle/>
          <a:p>
            <a:r>
              <a:rPr lang="en-US" smtClean="0"/>
              <a:t>Compliance 101   November 16, 2009</a:t>
            </a: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871538" y="192088"/>
            <a:ext cx="8162925" cy="1431925"/>
          </a:xfrm>
        </p:spPr>
        <p:txBody>
          <a:bodyPr>
            <a:normAutofit/>
          </a:bodyPr>
          <a:lstStyle/>
          <a:p>
            <a:r>
              <a:rPr lang="en-US" dirty="0" smtClean="0"/>
              <a:t>It’s important for everyone to know the rules</a:t>
            </a:r>
          </a:p>
        </p:txBody>
      </p:sp>
      <p:sp>
        <p:nvSpPr>
          <p:cNvPr id="38916" name="Rectangle 3"/>
          <p:cNvSpPr>
            <a:spLocks noGrp="1" noChangeArrowheads="1"/>
          </p:cNvSpPr>
          <p:nvPr>
            <p:ph sz="quarter" idx="1"/>
          </p:nvPr>
        </p:nvSpPr>
        <p:spPr>
          <a:xfrm>
            <a:off x="457200" y="1906588"/>
            <a:ext cx="8229600" cy="4224337"/>
          </a:xfrm>
        </p:spPr>
        <p:txBody>
          <a:bodyPr/>
          <a:lstStyle/>
          <a:p>
            <a:pPr algn="ctr">
              <a:buFont typeface="Wingdings" pitchFamily="2" charset="2"/>
              <a:buNone/>
            </a:pPr>
            <a:r>
              <a:rPr lang="en-US" dirty="0" smtClean="0">
                <a:latin typeface="Calibri" pitchFamily="34" charset="0"/>
              </a:rPr>
              <a:t>THE STANDARD</a:t>
            </a:r>
          </a:p>
          <a:p>
            <a:endParaRPr lang="en-US" dirty="0" smtClean="0">
              <a:latin typeface="Calibri" pitchFamily="34" charset="0"/>
            </a:endParaRPr>
          </a:p>
          <a:p>
            <a:r>
              <a:rPr lang="en-US" dirty="0" smtClean="0">
                <a:latin typeface="Calibri" pitchFamily="34" charset="0"/>
              </a:rPr>
              <a:t>The severity of the punishment or settlement comes down to what the organization </a:t>
            </a:r>
            <a:r>
              <a:rPr lang="en-US" u="sng" dirty="0" smtClean="0">
                <a:solidFill>
                  <a:schemeClr val="folHlink"/>
                </a:solidFill>
                <a:latin typeface="Calibri" pitchFamily="34" charset="0"/>
              </a:rPr>
              <a:t>KNOWN or SHOULD HAVE KNOWN</a:t>
            </a:r>
            <a:r>
              <a:rPr lang="en-US" dirty="0" smtClean="0">
                <a:latin typeface="Calibri" pitchFamily="34" charset="0"/>
              </a:rPr>
              <a:t> when it submitted false or fraudulent claims</a:t>
            </a:r>
            <a:r>
              <a:rPr lang="en-US" dirty="0" smtClean="0"/>
              <a:t>.</a:t>
            </a:r>
          </a:p>
        </p:txBody>
      </p:sp>
      <p:sp>
        <p:nvSpPr>
          <p:cNvPr id="4" name="Footer Placeholder 3"/>
          <p:cNvSpPr>
            <a:spLocks noGrp="1"/>
          </p:cNvSpPr>
          <p:nvPr>
            <p:ph type="ftr" sz="quarter" idx="11"/>
          </p:nvPr>
        </p:nvSpPr>
        <p:spPr/>
        <p:txBody>
          <a:bodyPr/>
          <a:lstStyle/>
          <a:p>
            <a:r>
              <a:rPr lang="en-US" smtClean="0"/>
              <a:t>Compliance 101   November 16, 2009</a:t>
            </a:r>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p:cNvSpPr>
            <a:spLocks noGrp="1" noChangeArrowheads="1"/>
          </p:cNvSpPr>
          <p:nvPr>
            <p:ph type="title"/>
          </p:nvPr>
        </p:nvSpPr>
        <p:spPr>
          <a:xfrm>
            <a:off x="381000" y="982663"/>
            <a:ext cx="8653463" cy="641350"/>
          </a:xfrm>
        </p:spPr>
        <p:txBody>
          <a:bodyPr>
            <a:normAutofit fontScale="90000"/>
          </a:bodyPr>
          <a:lstStyle/>
          <a:p>
            <a:pPr fontAlgn="auto">
              <a:spcAft>
                <a:spcPts val="0"/>
              </a:spcAft>
              <a:defRPr/>
            </a:pPr>
            <a:r>
              <a:rPr lang="en-US" dirty="0" smtClean="0">
                <a:solidFill>
                  <a:schemeClr val="tx1">
                    <a:lumMod val="95000"/>
                    <a:lumOff val="5000"/>
                  </a:schemeClr>
                </a:solidFill>
              </a:rPr>
              <a:t>Penalties for non-compliance</a:t>
            </a:r>
          </a:p>
        </p:txBody>
      </p:sp>
      <p:sp>
        <p:nvSpPr>
          <p:cNvPr id="39940" name="Rectangle 3"/>
          <p:cNvSpPr>
            <a:spLocks noGrp="1" noChangeArrowheads="1"/>
          </p:cNvSpPr>
          <p:nvPr>
            <p:ph sz="quarter" idx="1"/>
          </p:nvPr>
        </p:nvSpPr>
        <p:spPr>
          <a:xfrm>
            <a:off x="457200" y="1524000"/>
            <a:ext cx="8110538" cy="4191000"/>
          </a:xfrm>
        </p:spPr>
        <p:txBody>
          <a:bodyPr/>
          <a:lstStyle/>
          <a:p>
            <a:pPr>
              <a:lnSpc>
                <a:spcPct val="90000"/>
              </a:lnSpc>
            </a:pPr>
            <a:endParaRPr lang="en-US" sz="800" dirty="0" smtClean="0"/>
          </a:p>
          <a:p>
            <a:pPr>
              <a:lnSpc>
                <a:spcPct val="90000"/>
              </a:lnSpc>
            </a:pPr>
            <a:r>
              <a:rPr lang="en-US" sz="2800" dirty="0" smtClean="0">
                <a:latin typeface="Calibri" pitchFamily="34" charset="0"/>
              </a:rPr>
              <a:t>Reimbursement (pay what you owe back),  Civil penalties and interest</a:t>
            </a:r>
          </a:p>
          <a:p>
            <a:pPr>
              <a:lnSpc>
                <a:spcPct val="90000"/>
              </a:lnSpc>
            </a:pPr>
            <a:r>
              <a:rPr lang="en-US" sz="2800" dirty="0" smtClean="0">
                <a:latin typeface="Calibri" pitchFamily="34" charset="0"/>
              </a:rPr>
              <a:t>They can suspend your billing until you go out of business</a:t>
            </a:r>
          </a:p>
          <a:p>
            <a:pPr>
              <a:lnSpc>
                <a:spcPct val="90000"/>
              </a:lnSpc>
            </a:pPr>
            <a:r>
              <a:rPr lang="en-US" sz="2800" dirty="0" smtClean="0">
                <a:latin typeface="Calibri" pitchFamily="34" charset="0"/>
              </a:rPr>
              <a:t>Exclusion of you as an individual from any company doing business with the Federal government</a:t>
            </a:r>
          </a:p>
          <a:p>
            <a:pPr>
              <a:lnSpc>
                <a:spcPct val="90000"/>
              </a:lnSpc>
            </a:pPr>
            <a:r>
              <a:rPr lang="en-US" sz="2800" dirty="0" smtClean="0">
                <a:latin typeface="Calibri" pitchFamily="34" charset="0"/>
              </a:rPr>
              <a:t>Exclusion of institution from participation in Medicare and Medicaid</a:t>
            </a:r>
          </a:p>
          <a:p>
            <a:pPr>
              <a:lnSpc>
                <a:spcPct val="90000"/>
              </a:lnSpc>
            </a:pPr>
            <a:r>
              <a:rPr lang="en-US" sz="2800" dirty="0" smtClean="0">
                <a:latin typeface="Calibri" pitchFamily="34" charset="0"/>
              </a:rPr>
              <a:t>Criminal charges – you can go to jail</a:t>
            </a:r>
          </a:p>
          <a:p>
            <a:pPr>
              <a:lnSpc>
                <a:spcPct val="90000"/>
              </a:lnSpc>
            </a:pPr>
            <a:endParaRPr lang="en-US" sz="2800" dirty="0" smtClean="0"/>
          </a:p>
        </p:txBody>
      </p:sp>
      <p:sp>
        <p:nvSpPr>
          <p:cNvPr id="4" name="Footer Placeholder 3"/>
          <p:cNvSpPr>
            <a:spLocks noGrp="1"/>
          </p:cNvSpPr>
          <p:nvPr>
            <p:ph type="ftr" sz="quarter" idx="11"/>
          </p:nvPr>
        </p:nvSpPr>
        <p:spPr/>
        <p:txBody>
          <a:bodyPr/>
          <a:lstStyle/>
          <a:p>
            <a:r>
              <a:rPr lang="en-US" smtClean="0"/>
              <a:t>Compliance 101   November 16, 2009</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title"/>
          </p:nvPr>
        </p:nvSpPr>
        <p:spPr>
          <a:xfrm>
            <a:off x="914400" y="274638"/>
            <a:ext cx="7772400" cy="1143000"/>
          </a:xfrm>
        </p:spPr>
        <p:txBody>
          <a:bodyPr/>
          <a:lstStyle/>
          <a:p>
            <a:r>
              <a:rPr lang="en-US" dirty="0" smtClean="0">
                <a:solidFill>
                  <a:schemeClr val="tx1">
                    <a:lumMod val="95000"/>
                    <a:lumOff val="5000"/>
                  </a:schemeClr>
                </a:solidFill>
                <a:latin typeface="Calisto MT" pitchFamily="18" charset="0"/>
              </a:rPr>
              <a:t>Presentation Summary</a:t>
            </a:r>
          </a:p>
        </p:txBody>
      </p:sp>
      <p:sp>
        <p:nvSpPr>
          <p:cNvPr id="18436" name="Rectangle 8"/>
          <p:cNvSpPr>
            <a:spLocks noGrp="1" noChangeArrowheads="1"/>
          </p:cNvSpPr>
          <p:nvPr>
            <p:ph sz="quarter" idx="1"/>
          </p:nvPr>
        </p:nvSpPr>
        <p:spPr/>
        <p:txBody>
          <a:bodyPr>
            <a:normAutofit fontScale="92500" lnSpcReduction="10000"/>
          </a:bodyPr>
          <a:lstStyle/>
          <a:p>
            <a:pPr>
              <a:lnSpc>
                <a:spcPct val="90000"/>
              </a:lnSpc>
            </a:pPr>
            <a:endParaRPr lang="en-US" sz="2800" dirty="0" smtClean="0">
              <a:latin typeface="Calibri" pitchFamily="34" charset="0"/>
            </a:endParaRPr>
          </a:p>
          <a:p>
            <a:pPr>
              <a:lnSpc>
                <a:spcPct val="90000"/>
              </a:lnSpc>
            </a:pPr>
            <a:r>
              <a:rPr lang="en-US" sz="2800" dirty="0" smtClean="0">
                <a:latin typeface="Calibri" pitchFamily="34" charset="0"/>
              </a:rPr>
              <a:t>Fundamental programmatic elements</a:t>
            </a:r>
          </a:p>
          <a:p>
            <a:pPr lvl="1">
              <a:lnSpc>
                <a:spcPct val="90000"/>
              </a:lnSpc>
            </a:pPr>
            <a:r>
              <a:rPr lang="en-US" sz="2800" dirty="0" smtClean="0">
                <a:latin typeface="Calibri" pitchFamily="34" charset="0"/>
              </a:rPr>
              <a:t>Commitment, culture and organization</a:t>
            </a:r>
          </a:p>
          <a:p>
            <a:pPr lvl="1">
              <a:lnSpc>
                <a:spcPct val="90000"/>
              </a:lnSpc>
            </a:pPr>
            <a:r>
              <a:rPr lang="en-US" sz="2800" dirty="0" smtClean="0">
                <a:latin typeface="Calibri" pitchFamily="34" charset="0"/>
              </a:rPr>
              <a:t>Core elements of a program</a:t>
            </a:r>
          </a:p>
          <a:p>
            <a:pPr lvl="1">
              <a:lnSpc>
                <a:spcPct val="90000"/>
              </a:lnSpc>
            </a:pPr>
            <a:endParaRPr lang="en-US" sz="2800" dirty="0" smtClean="0">
              <a:latin typeface="Calibri" pitchFamily="34" charset="0"/>
            </a:endParaRPr>
          </a:p>
          <a:p>
            <a:pPr>
              <a:lnSpc>
                <a:spcPct val="90000"/>
              </a:lnSpc>
            </a:pPr>
            <a:r>
              <a:rPr lang="en-US" sz="2800" dirty="0" smtClean="0">
                <a:latin typeface="Calibri" pitchFamily="34" charset="0"/>
              </a:rPr>
              <a:t>Key Challenges</a:t>
            </a:r>
          </a:p>
          <a:p>
            <a:pPr lvl="1">
              <a:lnSpc>
                <a:spcPct val="90000"/>
              </a:lnSpc>
            </a:pPr>
            <a:r>
              <a:rPr lang="en-US" sz="2800" dirty="0" smtClean="0">
                <a:latin typeface="Calibri" pitchFamily="34" charset="0"/>
              </a:rPr>
              <a:t>A rapidly changing environment</a:t>
            </a:r>
          </a:p>
          <a:p>
            <a:pPr lvl="1">
              <a:lnSpc>
                <a:spcPct val="90000"/>
              </a:lnSpc>
            </a:pPr>
            <a:r>
              <a:rPr lang="en-US" sz="2800" dirty="0" smtClean="0">
                <a:latin typeface="Calibri" pitchFamily="34" charset="0"/>
              </a:rPr>
              <a:t>Regulatory hot buttons </a:t>
            </a:r>
          </a:p>
          <a:p>
            <a:pPr lvl="1">
              <a:lnSpc>
                <a:spcPct val="90000"/>
              </a:lnSpc>
            </a:pPr>
            <a:r>
              <a:rPr lang="en-US" sz="2800" dirty="0" smtClean="0">
                <a:latin typeface="Calibri" pitchFamily="34" charset="0"/>
              </a:rPr>
              <a:t>What are the rules, anyway?</a:t>
            </a:r>
          </a:p>
          <a:p>
            <a:pPr lvl="1">
              <a:lnSpc>
                <a:spcPct val="90000"/>
              </a:lnSpc>
              <a:buNone/>
            </a:pPr>
            <a:endParaRPr lang="en-US" sz="2800" dirty="0" smtClean="0">
              <a:latin typeface="Calibri" pitchFamily="34" charset="0"/>
            </a:endParaRPr>
          </a:p>
          <a:p>
            <a:pPr>
              <a:lnSpc>
                <a:spcPct val="90000"/>
              </a:lnSpc>
            </a:pPr>
            <a:r>
              <a:rPr lang="en-US" sz="3000" dirty="0" smtClean="0">
                <a:latin typeface="Calibri" pitchFamily="34" charset="0"/>
              </a:rPr>
              <a:t>Compliance as a Profession</a:t>
            </a:r>
          </a:p>
          <a:p>
            <a:pPr lvl="1">
              <a:lnSpc>
                <a:spcPct val="90000"/>
              </a:lnSpc>
              <a:buNone/>
            </a:pPr>
            <a:endParaRPr lang="en-US" sz="2800" dirty="0" smtClean="0">
              <a:latin typeface="Calibri" pitchFamily="34" charset="0"/>
            </a:endParaRPr>
          </a:p>
          <a:p>
            <a:pPr lvl="1">
              <a:lnSpc>
                <a:spcPct val="90000"/>
              </a:lnSpc>
            </a:pPr>
            <a:endParaRPr lang="en-US" sz="2800" dirty="0" smtClean="0">
              <a:latin typeface="Calibri" pitchFamily="34" charset="0"/>
            </a:endParaRPr>
          </a:p>
          <a:p>
            <a:pPr lvl="1">
              <a:lnSpc>
                <a:spcPct val="90000"/>
              </a:lnSpc>
            </a:pPr>
            <a:endParaRPr lang="en-US" sz="2800" dirty="0" smtClean="0">
              <a:latin typeface="Calibri" pitchFamily="34" charset="0"/>
            </a:endParaRPr>
          </a:p>
        </p:txBody>
      </p:sp>
      <p:sp>
        <p:nvSpPr>
          <p:cNvPr id="4" name="Footer Placeholder 3"/>
          <p:cNvSpPr>
            <a:spLocks noGrp="1"/>
          </p:cNvSpPr>
          <p:nvPr>
            <p:ph type="ftr" sz="quarter" idx="11"/>
          </p:nvPr>
        </p:nvSpPr>
        <p:spPr/>
        <p:txBody>
          <a:bodyPr/>
          <a:lstStyle/>
          <a:p>
            <a:r>
              <a:rPr lang="en-US" smtClean="0"/>
              <a:t>Compliance 101   November 16, 2009</a:t>
            </a:r>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914400" y="274638"/>
            <a:ext cx="7772400" cy="1143000"/>
          </a:xfrm>
        </p:spPr>
        <p:txBody>
          <a:bodyPr/>
          <a:lstStyle/>
          <a:p>
            <a:r>
              <a:rPr lang="en-US" sz="3200" dirty="0" smtClean="0"/>
              <a:t>Trends – Sophisticated Analysis and Monitoring</a:t>
            </a:r>
          </a:p>
        </p:txBody>
      </p:sp>
      <p:sp>
        <p:nvSpPr>
          <p:cNvPr id="48132" name="Rectangle 3"/>
          <p:cNvSpPr>
            <a:spLocks noGrp="1" noChangeArrowheads="1"/>
          </p:cNvSpPr>
          <p:nvPr>
            <p:ph sz="quarter" idx="1"/>
          </p:nvPr>
        </p:nvSpPr>
        <p:spPr>
          <a:xfrm>
            <a:off x="914400" y="2057400"/>
            <a:ext cx="7772400" cy="3962400"/>
          </a:xfrm>
        </p:spPr>
        <p:txBody>
          <a:bodyPr/>
          <a:lstStyle/>
          <a:p>
            <a:r>
              <a:rPr lang="en-US" dirty="0" smtClean="0">
                <a:latin typeface="Calibri" pitchFamily="34" charset="0"/>
              </a:rPr>
              <a:t>Data mining – matching data from different types of service (i.e., physician compared to hospital) </a:t>
            </a:r>
          </a:p>
          <a:p>
            <a:endParaRPr lang="en-US" dirty="0" smtClean="0">
              <a:latin typeface="Calibri" pitchFamily="34" charset="0"/>
            </a:endParaRPr>
          </a:p>
          <a:p>
            <a:r>
              <a:rPr lang="en-US" dirty="0" smtClean="0">
                <a:latin typeface="Calibri" pitchFamily="34" charset="0"/>
              </a:rPr>
              <a:t>Recovery Audit Contractors </a:t>
            </a:r>
          </a:p>
          <a:p>
            <a:pPr lvl="1"/>
            <a:r>
              <a:rPr lang="en-US" dirty="0" smtClean="0">
                <a:latin typeface="Calibri" pitchFamily="34" charset="0"/>
              </a:rPr>
              <a:t>Private companies that are paid based on a percentage of recovery (bounty hunters)</a:t>
            </a:r>
          </a:p>
        </p:txBody>
      </p:sp>
      <p:sp>
        <p:nvSpPr>
          <p:cNvPr id="4" name="Footer Placeholder 3"/>
          <p:cNvSpPr>
            <a:spLocks noGrp="1"/>
          </p:cNvSpPr>
          <p:nvPr>
            <p:ph type="ftr" sz="quarter" idx="11"/>
          </p:nvPr>
        </p:nvSpPr>
        <p:spPr/>
        <p:txBody>
          <a:bodyPr/>
          <a:lstStyle/>
          <a:p>
            <a:r>
              <a:rPr lang="en-US" smtClean="0"/>
              <a:t>Compliance 101   November 16, 2009</a:t>
            </a:r>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143000"/>
          </a:xfrm>
        </p:spPr>
        <p:txBody>
          <a:bodyPr/>
          <a:lstStyle/>
          <a:p>
            <a:r>
              <a:rPr lang="en-US" dirty="0" smtClean="0">
                <a:latin typeface="Arial Rounded MT Bold" pitchFamily="34" charset="0"/>
              </a:rPr>
              <a:t>Pfizer Settlement - 2009</a:t>
            </a:r>
            <a:endParaRPr lang="en-US" dirty="0">
              <a:latin typeface="Arial Rounded MT Bold" pitchFamily="34" charset="0"/>
            </a:endParaRPr>
          </a:p>
        </p:txBody>
      </p:sp>
      <p:sp>
        <p:nvSpPr>
          <p:cNvPr id="3" name="Content Placeholder 2"/>
          <p:cNvSpPr>
            <a:spLocks noGrp="1"/>
          </p:cNvSpPr>
          <p:nvPr>
            <p:ph sz="quarter" idx="1"/>
          </p:nvPr>
        </p:nvSpPr>
        <p:spPr/>
        <p:txBody>
          <a:bodyPr>
            <a:normAutofit lnSpcReduction="10000"/>
          </a:bodyPr>
          <a:lstStyle/>
          <a:p>
            <a:r>
              <a:rPr lang="en-US" dirty="0" smtClean="0">
                <a:solidFill>
                  <a:schemeClr val="tx1">
                    <a:lumMod val="95000"/>
                    <a:lumOff val="5000"/>
                  </a:schemeClr>
                </a:solidFill>
                <a:latin typeface="Calibri" pitchFamily="34" charset="0"/>
              </a:rPr>
              <a:t>Already under a CIA</a:t>
            </a:r>
          </a:p>
          <a:p>
            <a:r>
              <a:rPr lang="en-US" dirty="0" smtClean="0">
                <a:solidFill>
                  <a:schemeClr val="tx1">
                    <a:lumMod val="95000"/>
                    <a:lumOff val="5000"/>
                  </a:schemeClr>
                </a:solidFill>
                <a:latin typeface="Calibri" pitchFamily="34" charset="0"/>
              </a:rPr>
              <a:t>Largest health fraud settlement in US history</a:t>
            </a:r>
          </a:p>
          <a:p>
            <a:r>
              <a:rPr lang="en-US" dirty="0" smtClean="0">
                <a:solidFill>
                  <a:schemeClr val="tx1">
                    <a:lumMod val="95000"/>
                    <a:lumOff val="5000"/>
                  </a:schemeClr>
                </a:solidFill>
                <a:latin typeface="Calibri" pitchFamily="34" charset="0"/>
              </a:rPr>
              <a:t>Most extensive CIA ever imposed</a:t>
            </a:r>
          </a:p>
          <a:p>
            <a:r>
              <a:rPr lang="en-US" dirty="0" smtClean="0">
                <a:solidFill>
                  <a:schemeClr val="tx1">
                    <a:lumMod val="95000"/>
                    <a:lumOff val="5000"/>
                  </a:schemeClr>
                </a:solidFill>
                <a:latin typeface="Calibri" pitchFamily="34" charset="0"/>
              </a:rPr>
              <a:t>Whistleblower was John Kopchinski – a former sales rep</a:t>
            </a:r>
          </a:p>
          <a:p>
            <a:r>
              <a:rPr lang="en-US" dirty="0" smtClean="0">
                <a:solidFill>
                  <a:schemeClr val="tx1">
                    <a:lumMod val="95000"/>
                    <a:lumOff val="5000"/>
                  </a:schemeClr>
                </a:solidFill>
                <a:latin typeface="Calibri" pitchFamily="34" charset="0"/>
              </a:rPr>
              <a:t>$2.3 billion settlement </a:t>
            </a:r>
          </a:p>
          <a:p>
            <a:pPr lvl="1"/>
            <a:r>
              <a:rPr lang="en-US" dirty="0" smtClean="0">
                <a:solidFill>
                  <a:schemeClr val="tx1">
                    <a:lumMod val="95000"/>
                    <a:lumOff val="5000"/>
                  </a:schemeClr>
                </a:solidFill>
                <a:latin typeface="Calibri" pitchFamily="34" charset="0"/>
              </a:rPr>
              <a:t>Criminal fine of $1.195 billion</a:t>
            </a:r>
          </a:p>
          <a:p>
            <a:pPr lvl="1"/>
            <a:r>
              <a:rPr lang="en-US" dirty="0" smtClean="0">
                <a:solidFill>
                  <a:schemeClr val="tx1">
                    <a:lumMod val="95000"/>
                    <a:lumOff val="5000"/>
                  </a:schemeClr>
                </a:solidFill>
                <a:latin typeface="Calibri" pitchFamily="34" charset="0"/>
              </a:rPr>
              <a:t>Promotion of Bextra for several uses and dosages that FDA specifically declined to approve due to safety concerns.</a:t>
            </a:r>
          </a:p>
          <a:p>
            <a:pPr lvl="1"/>
            <a:r>
              <a:rPr lang="en-US" dirty="0" smtClean="0">
                <a:solidFill>
                  <a:schemeClr val="tx1">
                    <a:lumMod val="95000"/>
                    <a:lumOff val="5000"/>
                  </a:schemeClr>
                </a:solidFill>
                <a:latin typeface="Calibri" pitchFamily="34" charset="0"/>
              </a:rPr>
              <a:t>Bextra, Geodon, Zyvox, and </a:t>
            </a:r>
            <a:r>
              <a:rPr lang="en-US" dirty="0" err="1" smtClean="0">
                <a:solidFill>
                  <a:schemeClr val="tx1">
                    <a:lumMod val="95000"/>
                    <a:lumOff val="5000"/>
                  </a:schemeClr>
                </a:solidFill>
                <a:latin typeface="Calibri" pitchFamily="34" charset="0"/>
              </a:rPr>
              <a:t>Lyrica</a:t>
            </a:r>
            <a:endParaRPr lang="en-US" dirty="0" smtClean="0">
              <a:solidFill>
                <a:schemeClr val="tx1">
                  <a:lumMod val="95000"/>
                  <a:lumOff val="5000"/>
                </a:schemeClr>
              </a:solidFill>
              <a:latin typeface="Calibri" pitchFamily="34" charset="0"/>
            </a:endParaRPr>
          </a:p>
          <a:p>
            <a:pPr lvl="1"/>
            <a:endParaRPr lang="en-US" dirty="0" smtClean="0"/>
          </a:p>
          <a:p>
            <a:pPr>
              <a:buNone/>
            </a:pPr>
            <a:endParaRPr lang="en-US" dirty="0" smtClean="0"/>
          </a:p>
          <a:p>
            <a:pPr>
              <a:buNone/>
            </a:pPr>
            <a:endParaRPr lang="en-US" dirty="0"/>
          </a:p>
        </p:txBody>
      </p:sp>
      <p:cxnSp>
        <p:nvCxnSpPr>
          <p:cNvPr id="4" name="Straight Connector 3"/>
          <p:cNvCxnSpPr/>
          <p:nvPr/>
        </p:nvCxnSpPr>
        <p:spPr>
          <a:xfrm>
            <a:off x="609600" y="1447800"/>
            <a:ext cx="7848600" cy="1588"/>
          </a:xfrm>
          <a:prstGeom prst="line">
            <a:avLst/>
          </a:prstGeom>
          <a:ln w="25400" cmpd="thinThick">
            <a:solidFill>
              <a:srgbClr val="E77C07"/>
            </a:solidFill>
          </a:ln>
          <a:scene3d>
            <a:camera prst="orthographicFront"/>
            <a:lightRig rig="threePt" dir="t"/>
          </a:scene3d>
          <a:sp3d extrusionH="76200">
            <a:extrusionClr>
              <a:schemeClr val="accent3">
                <a:lumMod val="60000"/>
                <a:lumOff val="40000"/>
              </a:schemeClr>
            </a:extrusionClr>
          </a:sp3d>
        </p:spPr>
        <p:style>
          <a:lnRef idx="1">
            <a:schemeClr val="accent1"/>
          </a:lnRef>
          <a:fillRef idx="0">
            <a:schemeClr val="accent1"/>
          </a:fillRef>
          <a:effectRef idx="0">
            <a:schemeClr val="accent1"/>
          </a:effectRef>
          <a:fontRef idx="minor">
            <a:schemeClr val="tx1"/>
          </a:fontRef>
        </p:style>
      </p:cxnSp>
      <p:sp>
        <p:nvSpPr>
          <p:cNvPr id="5" name="Footer Placeholder 4"/>
          <p:cNvSpPr>
            <a:spLocks noGrp="1"/>
          </p:cNvSpPr>
          <p:nvPr>
            <p:ph type="ftr" sz="quarter" idx="11"/>
          </p:nvPr>
        </p:nvSpPr>
        <p:spPr/>
        <p:txBody>
          <a:bodyPr/>
          <a:lstStyle/>
          <a:p>
            <a:r>
              <a:rPr lang="en-US" smtClean="0"/>
              <a:t>Compliance 101   November 16, 2009</a:t>
            </a:r>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4"/>
          <p:cNvSpPr>
            <a:spLocks noGrp="1" noChangeArrowheads="1"/>
          </p:cNvSpPr>
          <p:nvPr>
            <p:ph type="title"/>
          </p:nvPr>
        </p:nvSpPr>
        <p:spPr>
          <a:xfrm>
            <a:off x="914400" y="274638"/>
            <a:ext cx="7772400" cy="1143000"/>
          </a:xfrm>
        </p:spPr>
        <p:txBody>
          <a:bodyPr>
            <a:normAutofit fontScale="90000"/>
          </a:bodyPr>
          <a:lstStyle/>
          <a:p>
            <a:pPr fontAlgn="auto">
              <a:spcAft>
                <a:spcPts val="0"/>
              </a:spcAft>
              <a:defRPr/>
            </a:pPr>
            <a:r>
              <a:rPr lang="en-US" sz="3200" dirty="0" smtClean="0"/>
              <a:t/>
            </a:r>
            <a:br>
              <a:rPr lang="en-US" sz="3200" dirty="0" smtClean="0"/>
            </a:br>
            <a:r>
              <a:rPr lang="en-US" sz="3200" dirty="0" smtClean="0"/>
              <a:t/>
            </a:r>
            <a:br>
              <a:rPr lang="en-US" sz="3200" dirty="0" smtClean="0"/>
            </a:br>
            <a:r>
              <a:rPr lang="en-US" sz="3200" dirty="0" smtClean="0"/>
              <a:t/>
            </a:r>
            <a:br>
              <a:rPr lang="en-US" sz="3200" dirty="0" smtClean="0"/>
            </a:br>
            <a:endParaRPr lang="en-US" sz="3200" dirty="0" smtClean="0"/>
          </a:p>
        </p:txBody>
      </p:sp>
      <p:sp>
        <p:nvSpPr>
          <p:cNvPr id="17412" name="Rectangle 5"/>
          <p:cNvSpPr>
            <a:spLocks noGrp="1" noChangeArrowheads="1"/>
          </p:cNvSpPr>
          <p:nvPr>
            <p:ph sz="quarter" idx="1"/>
          </p:nvPr>
        </p:nvSpPr>
        <p:spPr/>
        <p:txBody>
          <a:bodyPr/>
          <a:lstStyle/>
          <a:p>
            <a:pPr>
              <a:lnSpc>
                <a:spcPct val="80000"/>
              </a:lnSpc>
              <a:buFont typeface="Wingdings" pitchFamily="2" charset="2"/>
              <a:buNone/>
            </a:pPr>
            <a:r>
              <a:rPr lang="en-US" sz="1400" dirty="0" smtClean="0">
                <a:hlinkClick r:id=""/>
              </a:rPr>
              <a:t> </a:t>
            </a:r>
            <a:r>
              <a:rPr lang="en-US" sz="1400" dirty="0" smtClean="0"/>
              <a:t> </a:t>
            </a:r>
            <a:r>
              <a:rPr lang="en-US" sz="2000" dirty="0" smtClean="0">
                <a:solidFill>
                  <a:schemeClr val="accent2">
                    <a:lumMod val="50000"/>
                  </a:schemeClr>
                </a:solidFill>
                <a:latin typeface="Calibri" pitchFamily="34" charset="0"/>
              </a:rPr>
              <a:t>The Gainesville Sun </a:t>
            </a:r>
          </a:p>
          <a:p>
            <a:pPr>
              <a:lnSpc>
                <a:spcPct val="80000"/>
              </a:lnSpc>
              <a:buFont typeface="Wingdings" pitchFamily="2" charset="2"/>
              <a:buNone/>
            </a:pPr>
            <a:r>
              <a:rPr lang="en-US" sz="1400" dirty="0" smtClean="0">
                <a:solidFill>
                  <a:schemeClr val="accent2">
                    <a:lumMod val="50000"/>
                  </a:schemeClr>
                </a:solidFill>
                <a:latin typeface="Calibri" pitchFamily="34" charset="0"/>
              </a:rPr>
              <a:t/>
            </a:r>
            <a:br>
              <a:rPr lang="en-US" sz="1400" dirty="0" smtClean="0">
                <a:solidFill>
                  <a:schemeClr val="accent2">
                    <a:lumMod val="50000"/>
                  </a:schemeClr>
                </a:solidFill>
                <a:latin typeface="Calibri" pitchFamily="34" charset="0"/>
              </a:rPr>
            </a:br>
            <a:r>
              <a:rPr lang="en-US" sz="1400" dirty="0" smtClean="0">
                <a:solidFill>
                  <a:schemeClr val="accent2">
                    <a:lumMod val="50000"/>
                  </a:schemeClr>
                </a:solidFill>
                <a:latin typeface="Calibri" pitchFamily="34" charset="0"/>
              </a:rPr>
              <a:t>Published: Thursday, November 13, 2008 at 6:01 a.m. </a:t>
            </a:r>
            <a:br>
              <a:rPr lang="en-US" sz="1400" dirty="0" smtClean="0">
                <a:solidFill>
                  <a:schemeClr val="accent2">
                    <a:lumMod val="50000"/>
                  </a:schemeClr>
                </a:solidFill>
                <a:latin typeface="Calibri" pitchFamily="34" charset="0"/>
              </a:rPr>
            </a:br>
            <a:endParaRPr lang="en-US" sz="1400" dirty="0" smtClean="0">
              <a:solidFill>
                <a:schemeClr val="accent2">
                  <a:lumMod val="50000"/>
                </a:schemeClr>
              </a:solidFill>
              <a:latin typeface="Calibri" pitchFamily="34" charset="0"/>
            </a:endParaRPr>
          </a:p>
          <a:p>
            <a:pPr>
              <a:lnSpc>
                <a:spcPct val="80000"/>
              </a:lnSpc>
              <a:buFont typeface="Wingdings" pitchFamily="2" charset="2"/>
              <a:buNone/>
            </a:pPr>
            <a:r>
              <a:rPr lang="en-US" sz="2000" dirty="0" smtClean="0">
                <a:solidFill>
                  <a:schemeClr val="accent2">
                    <a:lumMod val="50000"/>
                  </a:schemeClr>
                </a:solidFill>
                <a:latin typeface="Calibri" pitchFamily="34" charset="0"/>
              </a:rPr>
              <a:t>       A hacker accessed a University of Florida College of Dentistry computer server containing personal information of more than 344,000 current and former dental patients, UF announced Wednesday.</a:t>
            </a:r>
          </a:p>
          <a:p>
            <a:pPr>
              <a:lnSpc>
                <a:spcPct val="80000"/>
              </a:lnSpc>
              <a:buFont typeface="Wingdings" pitchFamily="2" charset="2"/>
              <a:buNone/>
            </a:pPr>
            <a:r>
              <a:rPr lang="en-US" sz="1400" dirty="0" smtClean="0">
                <a:solidFill>
                  <a:schemeClr val="accent2">
                    <a:lumMod val="50000"/>
                  </a:schemeClr>
                </a:solidFill>
                <a:latin typeface="Calibri" pitchFamily="34" charset="0"/>
              </a:rPr>
              <a:t>          The information included names, addresses, birth dates, Social Security numbers and dental procedure information for patients dating back to 1990. College staff members discovered the breach Oct. 3 while upgrading the server, finding that unauthorized software had been installed on it from a location outside the university.</a:t>
            </a:r>
          </a:p>
          <a:p>
            <a:pPr>
              <a:lnSpc>
                <a:spcPct val="80000"/>
              </a:lnSpc>
              <a:buFont typeface="Wingdings" pitchFamily="2" charset="2"/>
              <a:buNone/>
            </a:pPr>
            <a:r>
              <a:rPr lang="en-US" sz="1400" dirty="0" smtClean="0">
                <a:solidFill>
                  <a:schemeClr val="accent2">
                    <a:lumMod val="50000"/>
                  </a:schemeClr>
                </a:solidFill>
                <a:latin typeface="Calibri" pitchFamily="34" charset="0"/>
              </a:rPr>
              <a:t>          UF officials have no evidence at this time that the hacker used the information for fraudulent purposes, said Melanie </a:t>
            </a:r>
            <a:r>
              <a:rPr lang="en-US" sz="1400" dirty="0" err="1" smtClean="0">
                <a:solidFill>
                  <a:schemeClr val="accent2">
                    <a:lumMod val="50000"/>
                  </a:schemeClr>
                </a:solidFill>
                <a:latin typeface="Calibri" pitchFamily="34" charset="0"/>
              </a:rPr>
              <a:t>Fridl</a:t>
            </a:r>
            <a:r>
              <a:rPr lang="en-US" sz="1400" dirty="0" smtClean="0">
                <a:solidFill>
                  <a:schemeClr val="accent2">
                    <a:lumMod val="50000"/>
                  </a:schemeClr>
                </a:solidFill>
                <a:latin typeface="Calibri" pitchFamily="34" charset="0"/>
              </a:rPr>
              <a:t> Ross, a spokeswoman for UF's Health Science Center.</a:t>
            </a:r>
          </a:p>
          <a:p>
            <a:pPr>
              <a:lnSpc>
                <a:spcPct val="80000"/>
              </a:lnSpc>
              <a:buFont typeface="Wingdings" pitchFamily="2" charset="2"/>
              <a:buNone/>
            </a:pPr>
            <a:r>
              <a:rPr lang="en-US" sz="1400" dirty="0" smtClean="0">
                <a:solidFill>
                  <a:schemeClr val="accent2">
                    <a:lumMod val="50000"/>
                  </a:schemeClr>
                </a:solidFill>
                <a:latin typeface="Calibri" pitchFamily="34" charset="0"/>
              </a:rPr>
              <a:t>         "It's sort of like someone coming home and finding that their door is open, but it's unclear if any valuables have been taken," she said.</a:t>
            </a:r>
          </a:p>
          <a:p>
            <a:pPr>
              <a:lnSpc>
                <a:spcPct val="80000"/>
              </a:lnSpc>
              <a:buFont typeface="Wingdings" pitchFamily="2" charset="2"/>
              <a:buNone/>
            </a:pPr>
            <a:r>
              <a:rPr lang="en-US" sz="1400" dirty="0" smtClean="0">
                <a:solidFill>
                  <a:schemeClr val="accent2">
                    <a:lumMod val="50000"/>
                  </a:schemeClr>
                </a:solidFill>
                <a:latin typeface="Calibri" pitchFamily="34" charset="0"/>
              </a:rPr>
              <a:t>          FBI and University Police officers are investigating. Letters were mailed Monday to alert 336,234 patients about the breach.</a:t>
            </a:r>
          </a:p>
          <a:p>
            <a:pPr>
              <a:lnSpc>
                <a:spcPct val="80000"/>
              </a:lnSpc>
              <a:buFont typeface="Wingdings" pitchFamily="2" charset="2"/>
              <a:buNone/>
            </a:pPr>
            <a:endParaRPr lang="en-US" sz="1400" dirty="0" smtClean="0"/>
          </a:p>
        </p:txBody>
      </p:sp>
      <p:sp>
        <p:nvSpPr>
          <p:cNvPr id="17413" name="Rectangle 6"/>
          <p:cNvSpPr>
            <a:spLocks noChangeArrowheads="1"/>
          </p:cNvSpPr>
          <p:nvPr/>
        </p:nvSpPr>
        <p:spPr bwMode="auto">
          <a:xfrm>
            <a:off x="228600" y="685800"/>
            <a:ext cx="7243586" cy="400110"/>
          </a:xfrm>
          <a:prstGeom prst="rect">
            <a:avLst/>
          </a:prstGeom>
          <a:noFill/>
          <a:ln w="9525">
            <a:noFill/>
            <a:miter lim="800000"/>
            <a:headEnd/>
            <a:tailEnd/>
          </a:ln>
        </p:spPr>
        <p:txBody>
          <a:bodyPr wrap="none">
            <a:spAutoFit/>
          </a:bodyPr>
          <a:lstStyle/>
          <a:p>
            <a:r>
              <a:rPr lang="en-US" sz="2000" b="1" dirty="0">
                <a:solidFill>
                  <a:schemeClr val="tx2"/>
                </a:solidFill>
                <a:latin typeface="Arial Rounded MT Bold" pitchFamily="34" charset="0"/>
              </a:rPr>
              <a:t>Hacker accesses UF dental patient data – Privacy breach</a:t>
            </a:r>
          </a:p>
        </p:txBody>
      </p:sp>
      <p:sp>
        <p:nvSpPr>
          <p:cNvPr id="5" name="Footer Placeholder 4"/>
          <p:cNvSpPr>
            <a:spLocks noGrp="1"/>
          </p:cNvSpPr>
          <p:nvPr>
            <p:ph type="ftr" sz="quarter" idx="11"/>
          </p:nvPr>
        </p:nvSpPr>
        <p:spPr/>
        <p:txBody>
          <a:bodyPr/>
          <a:lstStyle/>
          <a:p>
            <a:r>
              <a:rPr lang="en-US" smtClean="0"/>
              <a:t>Compliance 101   November 16, 2009</a:t>
            </a:r>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143000"/>
          </a:xfrm>
        </p:spPr>
        <p:txBody>
          <a:bodyPr>
            <a:normAutofit/>
          </a:bodyPr>
          <a:lstStyle/>
          <a:p>
            <a:r>
              <a:rPr lang="en-US" sz="2800" dirty="0" smtClean="0"/>
              <a:t>May 20, 2009</a:t>
            </a:r>
            <a:endParaRPr lang="en-US" sz="2800" dirty="0"/>
          </a:p>
        </p:txBody>
      </p:sp>
      <p:sp>
        <p:nvSpPr>
          <p:cNvPr id="3" name="Content Placeholder 2"/>
          <p:cNvSpPr>
            <a:spLocks noGrp="1"/>
          </p:cNvSpPr>
          <p:nvPr>
            <p:ph sz="quarter" idx="1"/>
          </p:nvPr>
        </p:nvSpPr>
        <p:spPr/>
        <p:txBody>
          <a:bodyPr>
            <a:normAutofit/>
          </a:bodyPr>
          <a:lstStyle/>
          <a:p>
            <a:r>
              <a:rPr lang="en-US" dirty="0" smtClean="0">
                <a:solidFill>
                  <a:schemeClr val="tx1">
                    <a:lumMod val="95000"/>
                    <a:lumOff val="5000"/>
                  </a:schemeClr>
                </a:solidFill>
                <a:latin typeface="+mj-lt"/>
              </a:rPr>
              <a:t>FERA - </a:t>
            </a:r>
            <a:r>
              <a:rPr lang="en-US" b="1" dirty="0" smtClean="0">
                <a:solidFill>
                  <a:schemeClr val="tx1">
                    <a:lumMod val="95000"/>
                    <a:lumOff val="5000"/>
                  </a:schemeClr>
                </a:solidFill>
                <a:latin typeface="+mj-lt"/>
              </a:rPr>
              <a:t>Fraud Enforcement and Recovery Act of 2009</a:t>
            </a:r>
          </a:p>
          <a:p>
            <a:pPr lvl="1"/>
            <a:r>
              <a:rPr lang="en-US" dirty="0" smtClean="0">
                <a:solidFill>
                  <a:schemeClr val="tx1">
                    <a:lumMod val="95000"/>
                    <a:lumOff val="5000"/>
                  </a:schemeClr>
                </a:solidFill>
                <a:latin typeface="+mj-lt"/>
              </a:rPr>
              <a:t>Introduced by Senators Patrick Leahy (D-VT), Ted Kaufman (D-DE) and Chuck Grassley (R-IA)</a:t>
            </a:r>
          </a:p>
          <a:p>
            <a:pPr lvl="1"/>
            <a:endParaRPr lang="en-US" dirty="0" smtClean="0">
              <a:solidFill>
                <a:schemeClr val="tx1">
                  <a:lumMod val="95000"/>
                  <a:lumOff val="5000"/>
                </a:schemeClr>
              </a:solidFill>
              <a:latin typeface="+mj-lt"/>
            </a:endParaRPr>
          </a:p>
          <a:p>
            <a:r>
              <a:rPr lang="en-US" dirty="0" smtClean="0">
                <a:solidFill>
                  <a:schemeClr val="tx1">
                    <a:lumMod val="95000"/>
                    <a:lumOff val="5000"/>
                  </a:schemeClr>
                </a:solidFill>
                <a:latin typeface="+mj-lt"/>
              </a:rPr>
              <a:t>HEAT – Health Care Fraud Prevention and Enforcement Action Team </a:t>
            </a:r>
          </a:p>
          <a:p>
            <a:pPr lvl="1"/>
            <a:r>
              <a:rPr lang="en-US" dirty="0" smtClean="0">
                <a:solidFill>
                  <a:schemeClr val="tx1">
                    <a:lumMod val="95000"/>
                    <a:lumOff val="5000"/>
                  </a:schemeClr>
                </a:solidFill>
                <a:latin typeface="+mj-lt"/>
              </a:rPr>
              <a:t>Attorney General , Eric H. Holder, Jr. and Health and Human Services (HHS) Secretary, Kathleen Sebelius, announced the new and aggressive inter-agency task force.</a:t>
            </a:r>
            <a:endParaRPr lang="en-US" dirty="0">
              <a:solidFill>
                <a:schemeClr val="tx1">
                  <a:lumMod val="95000"/>
                  <a:lumOff val="5000"/>
                </a:schemeClr>
              </a:solidFill>
              <a:latin typeface="+mj-lt"/>
            </a:endParaRPr>
          </a:p>
        </p:txBody>
      </p:sp>
      <p:sp>
        <p:nvSpPr>
          <p:cNvPr id="4" name="Footer Placeholder 3"/>
          <p:cNvSpPr>
            <a:spLocks noGrp="1"/>
          </p:cNvSpPr>
          <p:nvPr>
            <p:ph type="ftr" sz="quarter" idx="11"/>
          </p:nvPr>
        </p:nvSpPr>
        <p:spPr/>
        <p:txBody>
          <a:bodyPr/>
          <a:lstStyle/>
          <a:p>
            <a:r>
              <a:rPr lang="en-US" smtClean="0"/>
              <a:t>Compliance 101   November 16, 2009</a:t>
            </a:r>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143000"/>
          </a:xfrm>
        </p:spPr>
        <p:txBody>
          <a:bodyPr/>
          <a:lstStyle/>
          <a:p>
            <a:r>
              <a:rPr lang="en-US" dirty="0" smtClean="0"/>
              <a:t>FERA</a:t>
            </a:r>
            <a:endParaRPr lang="en-US" dirty="0"/>
          </a:p>
        </p:txBody>
      </p:sp>
      <p:sp>
        <p:nvSpPr>
          <p:cNvPr id="3" name="Content Placeholder 2"/>
          <p:cNvSpPr>
            <a:spLocks noGrp="1"/>
          </p:cNvSpPr>
          <p:nvPr>
            <p:ph sz="quarter" idx="1"/>
          </p:nvPr>
        </p:nvSpPr>
        <p:spPr/>
        <p:txBody>
          <a:bodyPr>
            <a:normAutofit fontScale="92500" lnSpcReduction="10000"/>
          </a:bodyPr>
          <a:lstStyle/>
          <a:p>
            <a:r>
              <a:rPr lang="en-US" b="1" dirty="0" smtClean="0">
                <a:solidFill>
                  <a:schemeClr val="tx1">
                    <a:lumMod val="95000"/>
                    <a:lumOff val="5000"/>
                  </a:schemeClr>
                </a:solidFill>
                <a:latin typeface="+mj-lt"/>
              </a:rPr>
              <a:t>Made it a violation of the False Claims Act to knowingly and improperly retain government money if there is an obligation to return the money.</a:t>
            </a:r>
          </a:p>
          <a:p>
            <a:r>
              <a:rPr lang="en-US" dirty="0" smtClean="0">
                <a:solidFill>
                  <a:schemeClr val="tx1">
                    <a:lumMod val="95000"/>
                    <a:lumOff val="5000"/>
                  </a:schemeClr>
                </a:solidFill>
                <a:latin typeface="+mj-lt"/>
              </a:rPr>
              <a:t>The health reform bill states that “an overpayment must be reported and returned” within 60 days of the date the provider “knows of the overpayment”.  </a:t>
            </a:r>
          </a:p>
          <a:p>
            <a:r>
              <a:rPr lang="en-US" dirty="0" smtClean="0">
                <a:solidFill>
                  <a:schemeClr val="tx1">
                    <a:lumMod val="95000"/>
                    <a:lumOff val="5000"/>
                  </a:schemeClr>
                </a:solidFill>
                <a:latin typeface="+mj-lt"/>
              </a:rPr>
              <a:t>Draft of America’s Affordable Health Choice Act defines  a Medicare or Medicaid overpayment” as “any finally determined funds that a person receives or retains … …to which the person , after applicable reconciliation, is not entitled.”  </a:t>
            </a:r>
          </a:p>
          <a:p>
            <a:pPr lvl="1"/>
            <a:r>
              <a:rPr lang="en-US" dirty="0" smtClean="0">
                <a:solidFill>
                  <a:schemeClr val="tx1">
                    <a:lumMod val="95000"/>
                    <a:lumOff val="5000"/>
                  </a:schemeClr>
                </a:solidFill>
                <a:latin typeface="+mj-lt"/>
              </a:rPr>
              <a:t>Providers not off hook for civil or criminal sanctions if fraud involved</a:t>
            </a:r>
            <a:endParaRPr lang="en-US" dirty="0">
              <a:solidFill>
                <a:schemeClr val="tx1">
                  <a:lumMod val="95000"/>
                  <a:lumOff val="5000"/>
                </a:schemeClr>
              </a:solidFill>
              <a:latin typeface="+mj-lt"/>
            </a:endParaRPr>
          </a:p>
        </p:txBody>
      </p:sp>
      <p:sp>
        <p:nvSpPr>
          <p:cNvPr id="4" name="Footer Placeholder 3"/>
          <p:cNvSpPr>
            <a:spLocks noGrp="1"/>
          </p:cNvSpPr>
          <p:nvPr>
            <p:ph type="ftr" sz="quarter" idx="11"/>
          </p:nvPr>
        </p:nvSpPr>
        <p:spPr/>
        <p:txBody>
          <a:bodyPr/>
          <a:lstStyle/>
          <a:p>
            <a:r>
              <a:rPr lang="en-US" smtClean="0"/>
              <a:t>Compliance 101   November 16, 2009</a:t>
            </a:r>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143000"/>
          </a:xfrm>
        </p:spPr>
        <p:txBody>
          <a:bodyPr>
            <a:normAutofit fontScale="90000"/>
          </a:bodyPr>
          <a:lstStyle/>
          <a:p>
            <a:r>
              <a:rPr lang="en-US" dirty="0" smtClean="0"/>
              <a:t>Watch America’s Affordable Health Choices Act of 2009</a:t>
            </a:r>
            <a:endParaRPr lang="en-US" dirty="0"/>
          </a:p>
        </p:txBody>
      </p:sp>
      <p:sp>
        <p:nvSpPr>
          <p:cNvPr id="3" name="Content Placeholder 2"/>
          <p:cNvSpPr>
            <a:spLocks noGrp="1"/>
          </p:cNvSpPr>
          <p:nvPr>
            <p:ph sz="quarter" idx="1"/>
          </p:nvPr>
        </p:nvSpPr>
        <p:spPr/>
        <p:txBody>
          <a:bodyPr>
            <a:normAutofit fontScale="92500" lnSpcReduction="10000"/>
          </a:bodyPr>
          <a:lstStyle/>
          <a:p>
            <a:r>
              <a:rPr lang="en-US" sz="3000" dirty="0" smtClean="0">
                <a:solidFill>
                  <a:schemeClr val="tx1">
                    <a:lumMod val="95000"/>
                    <a:lumOff val="5000"/>
                  </a:schemeClr>
                </a:solidFill>
                <a:latin typeface="Calibri" pitchFamily="34" charset="0"/>
              </a:rPr>
              <a:t>1,000 page bill (H.R. 3200) </a:t>
            </a:r>
            <a:r>
              <a:rPr lang="en-US" sz="3000" b="1" dirty="0" smtClean="0">
                <a:solidFill>
                  <a:schemeClr val="tx1">
                    <a:lumMod val="95000"/>
                    <a:lumOff val="5000"/>
                  </a:schemeClr>
                </a:solidFill>
                <a:latin typeface="Calibri" pitchFamily="34" charset="0"/>
              </a:rPr>
              <a:t>devotes 55 pages to program integrity and fraud-fighting measures</a:t>
            </a:r>
          </a:p>
          <a:p>
            <a:r>
              <a:rPr lang="en-US" sz="3000" dirty="0" smtClean="0">
                <a:solidFill>
                  <a:schemeClr val="tx1">
                    <a:lumMod val="95000"/>
                    <a:lumOff val="5000"/>
                  </a:schemeClr>
                </a:solidFill>
                <a:latin typeface="Calibri" pitchFamily="34" charset="0"/>
              </a:rPr>
              <a:t>Integrity plans will be a requirement for participation</a:t>
            </a:r>
          </a:p>
          <a:p>
            <a:pPr lvl="1"/>
            <a:r>
              <a:rPr lang="en-US" sz="3000" dirty="0" smtClean="0">
                <a:solidFill>
                  <a:schemeClr val="tx1">
                    <a:lumMod val="95000"/>
                    <a:lumOff val="5000"/>
                  </a:schemeClr>
                </a:solidFill>
                <a:latin typeface="Calibri" pitchFamily="34" charset="0"/>
              </a:rPr>
              <a:t>Already required under the Deficit Reduction Act of 2005 for many providers (&gt;$5 million)</a:t>
            </a:r>
          </a:p>
          <a:p>
            <a:pPr lvl="1"/>
            <a:r>
              <a:rPr lang="en-US" sz="3000" dirty="0" smtClean="0">
                <a:solidFill>
                  <a:schemeClr val="tx1">
                    <a:lumMod val="95000"/>
                    <a:lumOff val="5000"/>
                  </a:schemeClr>
                </a:solidFill>
                <a:latin typeface="Calibri" pitchFamily="34" charset="0"/>
              </a:rPr>
              <a:t>Spells out the required elements including a  hotline, auditing and monitoring, procedures to return overpayments</a:t>
            </a:r>
          </a:p>
          <a:p>
            <a:r>
              <a:rPr lang="en-US" sz="3000" dirty="0" smtClean="0">
                <a:solidFill>
                  <a:schemeClr val="tx1">
                    <a:lumMod val="95000"/>
                    <a:lumOff val="5000"/>
                  </a:schemeClr>
                </a:solidFill>
                <a:latin typeface="Calibri" pitchFamily="34" charset="0"/>
              </a:rPr>
              <a:t>Failure invites civil penalties or disenrollment</a:t>
            </a:r>
          </a:p>
          <a:p>
            <a:endParaRPr lang="en-US" dirty="0"/>
          </a:p>
        </p:txBody>
      </p:sp>
      <p:sp>
        <p:nvSpPr>
          <p:cNvPr id="4" name="Footer Placeholder 3"/>
          <p:cNvSpPr>
            <a:spLocks noGrp="1"/>
          </p:cNvSpPr>
          <p:nvPr>
            <p:ph type="ftr" sz="quarter" idx="11"/>
          </p:nvPr>
        </p:nvSpPr>
        <p:spPr/>
        <p:txBody>
          <a:bodyPr/>
          <a:lstStyle/>
          <a:p>
            <a:r>
              <a:rPr lang="en-US" smtClean="0"/>
              <a:t>Compliance 101   November 16, 2009</a:t>
            </a:r>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tx1">
                    <a:lumMod val="95000"/>
                    <a:lumOff val="5000"/>
                  </a:schemeClr>
                </a:solidFill>
              </a:rPr>
              <a:t>Case states that Compliance role must be both  proactive and reactive</a:t>
            </a:r>
            <a:endParaRPr lang="en-US" dirty="0">
              <a:solidFill>
                <a:schemeClr val="tx1">
                  <a:lumMod val="95000"/>
                  <a:lumOff val="5000"/>
                </a:schemeClr>
              </a:solidFill>
            </a:endParaRPr>
          </a:p>
        </p:txBody>
      </p:sp>
      <p:sp>
        <p:nvSpPr>
          <p:cNvPr id="3" name="Text Placeholder 2"/>
          <p:cNvSpPr>
            <a:spLocks noGrp="1"/>
          </p:cNvSpPr>
          <p:nvPr>
            <p:ph type="body" idx="1"/>
          </p:nvPr>
        </p:nvSpPr>
        <p:spPr>
          <a:xfrm>
            <a:off x="722313" y="2547938"/>
            <a:ext cx="7772400" cy="3852862"/>
          </a:xfrm>
        </p:spPr>
        <p:txBody>
          <a:bodyPr>
            <a:normAutofit fontScale="92500" lnSpcReduction="20000"/>
          </a:bodyPr>
          <a:lstStyle/>
          <a:p>
            <a:r>
              <a:rPr lang="en-US" sz="3300" dirty="0" smtClean="0">
                <a:solidFill>
                  <a:schemeClr val="tx1">
                    <a:lumMod val="95000"/>
                    <a:lumOff val="5000"/>
                  </a:schemeClr>
                </a:solidFill>
                <a:latin typeface="+mj-lt"/>
              </a:rPr>
              <a:t>Proactive efforts need to emphasize the complimentary goals of prevention and corporate ethical behavior.</a:t>
            </a:r>
          </a:p>
          <a:p>
            <a:endParaRPr lang="en-US" sz="3300" dirty="0" smtClean="0">
              <a:solidFill>
                <a:schemeClr val="tx1">
                  <a:lumMod val="95000"/>
                  <a:lumOff val="5000"/>
                </a:schemeClr>
              </a:solidFill>
              <a:latin typeface="+mj-lt"/>
            </a:endParaRPr>
          </a:p>
          <a:p>
            <a:r>
              <a:rPr lang="en-US" sz="3300" dirty="0" smtClean="0">
                <a:solidFill>
                  <a:schemeClr val="tx1">
                    <a:lumMod val="95000"/>
                    <a:lumOff val="5000"/>
                  </a:schemeClr>
                </a:solidFill>
                <a:latin typeface="+mj-lt"/>
              </a:rPr>
              <a:t>Reactive efforts measure how well a corporation reacts when it learns that questionable and potentially illegal corporate conduct has occurred </a:t>
            </a:r>
          </a:p>
          <a:p>
            <a:r>
              <a:rPr lang="en-US" sz="3600" dirty="0" smtClean="0"/>
              <a:t>                  -			 </a:t>
            </a:r>
            <a:r>
              <a:rPr lang="en-US" sz="3600" i="1" dirty="0" smtClean="0">
                <a:solidFill>
                  <a:schemeClr val="tx1">
                    <a:lumMod val="75000"/>
                    <a:lumOff val="25000"/>
                  </a:schemeClr>
                </a:solidFill>
              </a:rPr>
              <a:t>United States v. Caputo</a:t>
            </a:r>
            <a:endParaRPr lang="en-US" sz="3600" i="1" dirty="0">
              <a:solidFill>
                <a:schemeClr val="tx1">
                  <a:lumMod val="75000"/>
                  <a:lumOff val="25000"/>
                </a:schemeClr>
              </a:solidFill>
            </a:endParaRPr>
          </a:p>
        </p:txBody>
      </p:sp>
      <p:sp>
        <p:nvSpPr>
          <p:cNvPr id="4" name="Footer Placeholder 3"/>
          <p:cNvSpPr>
            <a:spLocks noGrp="1"/>
          </p:cNvSpPr>
          <p:nvPr>
            <p:ph type="ftr" sz="quarter" idx="11"/>
          </p:nvPr>
        </p:nvSpPr>
        <p:spPr/>
        <p:txBody>
          <a:bodyPr/>
          <a:lstStyle/>
          <a:p>
            <a:r>
              <a:rPr lang="en-US" smtClean="0"/>
              <a:t>Compliance 101   November 16, 2009</a:t>
            </a:r>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9634" name="Picture 2"/>
          <p:cNvPicPr>
            <a:picLocks noChangeAspect="1" noChangeArrowheads="1"/>
          </p:cNvPicPr>
          <p:nvPr/>
        </p:nvPicPr>
        <p:blipFill>
          <a:blip r:embed="rId2" cstate="print"/>
          <a:srcRect/>
          <a:stretch>
            <a:fillRect/>
          </a:stretch>
        </p:blipFill>
        <p:spPr bwMode="auto">
          <a:xfrm>
            <a:off x="219075" y="238125"/>
            <a:ext cx="8705850" cy="6381750"/>
          </a:xfrm>
          <a:prstGeom prst="rect">
            <a:avLst/>
          </a:prstGeom>
          <a:noFill/>
          <a:ln w="9525">
            <a:noFill/>
            <a:miter lim="800000"/>
            <a:headEnd/>
            <a:tailEnd/>
          </a:ln>
        </p:spPr>
      </p:pic>
      <p:sp>
        <p:nvSpPr>
          <p:cNvPr id="3" name="Footer Placeholder 2"/>
          <p:cNvSpPr>
            <a:spLocks noGrp="1"/>
          </p:cNvSpPr>
          <p:nvPr>
            <p:ph type="ftr" sz="quarter" idx="11"/>
          </p:nvPr>
        </p:nvSpPr>
        <p:spPr/>
        <p:txBody>
          <a:bodyPr/>
          <a:lstStyle/>
          <a:p>
            <a:r>
              <a:rPr lang="en-US" smtClean="0"/>
              <a:t>Compliance 101   November 16, 2009</a:t>
            </a:r>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871538" y="192088"/>
            <a:ext cx="8162925" cy="1431925"/>
          </a:xfrm>
        </p:spPr>
        <p:txBody>
          <a:bodyPr/>
          <a:lstStyle/>
          <a:p>
            <a:r>
              <a:rPr lang="en-US" dirty="0" smtClean="0">
                <a:solidFill>
                  <a:schemeClr val="tx1">
                    <a:lumMod val="95000"/>
                    <a:lumOff val="5000"/>
                  </a:schemeClr>
                </a:solidFill>
              </a:rPr>
              <a:t>When you start your career …</a:t>
            </a:r>
          </a:p>
        </p:txBody>
      </p:sp>
      <p:sp>
        <p:nvSpPr>
          <p:cNvPr id="50180" name="Rectangle 3"/>
          <p:cNvSpPr>
            <a:spLocks noGrp="1" noChangeArrowheads="1"/>
          </p:cNvSpPr>
          <p:nvPr>
            <p:ph sz="quarter" idx="1"/>
          </p:nvPr>
        </p:nvSpPr>
        <p:spPr/>
        <p:txBody>
          <a:bodyPr/>
          <a:lstStyle/>
          <a:p>
            <a:pPr>
              <a:buFont typeface="Wingdings" pitchFamily="2" charset="2"/>
              <a:buNone/>
            </a:pPr>
            <a:endParaRPr lang="en-US" dirty="0" smtClean="0"/>
          </a:p>
          <a:p>
            <a:pPr algn="ctr">
              <a:buFont typeface="Wingdings" pitchFamily="2" charset="2"/>
              <a:buNone/>
            </a:pPr>
            <a:r>
              <a:rPr lang="en-US" dirty="0" smtClean="0">
                <a:solidFill>
                  <a:schemeClr val="tx1">
                    <a:lumMod val="95000"/>
                    <a:lumOff val="5000"/>
                  </a:schemeClr>
                </a:solidFill>
                <a:latin typeface="Calibri" pitchFamily="34" charset="0"/>
              </a:rPr>
              <a:t>Working in a corporate culture that does not reflect your basic core values is miserable.  </a:t>
            </a:r>
          </a:p>
          <a:p>
            <a:pPr algn="ctr">
              <a:buFont typeface="Wingdings" pitchFamily="2" charset="2"/>
              <a:buNone/>
            </a:pPr>
            <a:endParaRPr lang="en-US" dirty="0" smtClean="0">
              <a:solidFill>
                <a:schemeClr val="tx1">
                  <a:lumMod val="95000"/>
                  <a:lumOff val="5000"/>
                </a:schemeClr>
              </a:solidFill>
              <a:latin typeface="Calibri" pitchFamily="34" charset="0"/>
            </a:endParaRPr>
          </a:p>
          <a:p>
            <a:pPr algn="ctr">
              <a:buFont typeface="Wingdings" pitchFamily="2" charset="2"/>
              <a:buNone/>
            </a:pPr>
            <a:r>
              <a:rPr lang="en-US" dirty="0" smtClean="0">
                <a:solidFill>
                  <a:schemeClr val="tx1">
                    <a:lumMod val="95000"/>
                    <a:lumOff val="5000"/>
                  </a:schemeClr>
                </a:solidFill>
                <a:latin typeface="Calibri" pitchFamily="34" charset="0"/>
              </a:rPr>
              <a:t>Look for a your corporate match</a:t>
            </a:r>
          </a:p>
          <a:p>
            <a:pPr>
              <a:buFont typeface="Wingdings" pitchFamily="2" charset="2"/>
              <a:buNone/>
            </a:pPr>
            <a:endParaRPr lang="en-US" dirty="0" smtClean="0"/>
          </a:p>
        </p:txBody>
      </p:sp>
      <p:sp>
        <p:nvSpPr>
          <p:cNvPr id="4" name="Footer Placeholder 3"/>
          <p:cNvSpPr>
            <a:spLocks noGrp="1"/>
          </p:cNvSpPr>
          <p:nvPr>
            <p:ph type="ftr" sz="quarter" idx="11"/>
          </p:nvPr>
        </p:nvSpPr>
        <p:spPr/>
        <p:txBody>
          <a:bodyPr/>
          <a:lstStyle/>
          <a:p>
            <a:r>
              <a:rPr lang="en-US" smtClean="0"/>
              <a:t>Compliance 101   November 16, 2009</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914400" y="274638"/>
            <a:ext cx="7772400" cy="1143000"/>
          </a:xfrm>
        </p:spPr>
        <p:txBody>
          <a:bodyPr>
            <a:normAutofit/>
          </a:bodyPr>
          <a:lstStyle/>
          <a:p>
            <a:r>
              <a:rPr lang="en-US" dirty="0" smtClean="0">
                <a:latin typeface="Calisto MT" pitchFamily="18" charset="0"/>
              </a:rPr>
              <a:t>Why is Compliance a Hot Topic?</a:t>
            </a:r>
          </a:p>
        </p:txBody>
      </p:sp>
      <p:sp>
        <p:nvSpPr>
          <p:cNvPr id="31748" name="Rectangle 3"/>
          <p:cNvSpPr>
            <a:spLocks noGrp="1" noChangeArrowheads="1"/>
          </p:cNvSpPr>
          <p:nvPr>
            <p:ph sz="quarter" idx="1"/>
          </p:nvPr>
        </p:nvSpPr>
        <p:spPr/>
        <p:txBody>
          <a:bodyPr>
            <a:normAutofit/>
          </a:bodyPr>
          <a:lstStyle/>
          <a:p>
            <a:r>
              <a:rPr lang="en-US" sz="3200" dirty="0" smtClean="0">
                <a:solidFill>
                  <a:schemeClr val="tx1">
                    <a:lumMod val="95000"/>
                    <a:lumOff val="5000"/>
                  </a:schemeClr>
                </a:solidFill>
                <a:latin typeface="Calibri" pitchFamily="34" charset="0"/>
              </a:rPr>
              <a:t>Largest $$$  Federal Programs</a:t>
            </a:r>
          </a:p>
          <a:p>
            <a:r>
              <a:rPr lang="en-US" sz="3200" dirty="0" smtClean="0">
                <a:solidFill>
                  <a:schemeClr val="tx1">
                    <a:lumMod val="95000"/>
                    <a:lumOff val="5000"/>
                  </a:schemeClr>
                </a:solidFill>
                <a:latin typeface="Calibri" pitchFamily="34" charset="0"/>
              </a:rPr>
              <a:t>Largest $$$  State Programs</a:t>
            </a:r>
          </a:p>
          <a:p>
            <a:r>
              <a:rPr lang="en-US" sz="3200" dirty="0" smtClean="0">
                <a:solidFill>
                  <a:schemeClr val="tx1">
                    <a:lumMod val="95000"/>
                    <a:lumOff val="5000"/>
                  </a:schemeClr>
                </a:solidFill>
                <a:latin typeface="Calibri" pitchFamily="34" charset="0"/>
              </a:rPr>
              <a:t>Large organizations, large scale fraud and abuse</a:t>
            </a:r>
          </a:p>
          <a:p>
            <a:r>
              <a:rPr lang="en-US" sz="3200" dirty="0" smtClean="0">
                <a:solidFill>
                  <a:schemeClr val="tx1">
                    <a:lumMod val="95000"/>
                    <a:lumOff val="5000"/>
                  </a:schemeClr>
                </a:solidFill>
                <a:latin typeface="Calibri" pitchFamily="34" charset="0"/>
              </a:rPr>
              <a:t>Recoveries  ($$Enforcement/$$ Recovery)  Ratio is Excellent</a:t>
            </a:r>
          </a:p>
          <a:p>
            <a:r>
              <a:rPr lang="en-US" sz="3200" dirty="0" smtClean="0">
                <a:solidFill>
                  <a:schemeClr val="tx1">
                    <a:lumMod val="95000"/>
                    <a:lumOff val="5000"/>
                  </a:schemeClr>
                </a:solidFill>
                <a:latin typeface="Calibri" pitchFamily="34" charset="0"/>
              </a:rPr>
              <a:t>Recoveries in BILLIONS of dollars</a:t>
            </a:r>
          </a:p>
        </p:txBody>
      </p:sp>
      <p:sp>
        <p:nvSpPr>
          <p:cNvPr id="4" name="Footer Placeholder 3"/>
          <p:cNvSpPr>
            <a:spLocks noGrp="1"/>
          </p:cNvSpPr>
          <p:nvPr>
            <p:ph type="ftr" sz="quarter" idx="11"/>
          </p:nvPr>
        </p:nvSpPr>
        <p:spPr/>
        <p:txBody>
          <a:bodyPr/>
          <a:lstStyle/>
          <a:p>
            <a:r>
              <a:rPr lang="en-US" smtClean="0"/>
              <a:t>Compliance 101   November 16, 2009</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5870823_2816094.jpg"/>
          <p:cNvPicPr>
            <a:picLocks noChangeAspect="1"/>
          </p:cNvPicPr>
          <p:nvPr/>
        </p:nvPicPr>
        <p:blipFill>
          <a:blip r:embed="rId2" cstate="print"/>
          <a:stretch>
            <a:fillRect/>
          </a:stretch>
        </p:blipFill>
        <p:spPr>
          <a:xfrm>
            <a:off x="2667000" y="1752600"/>
            <a:ext cx="3305175" cy="3305175"/>
          </a:xfrm>
          <a:prstGeom prst="rect">
            <a:avLst/>
          </a:prstGeom>
          <a:ln>
            <a:solidFill>
              <a:schemeClr val="accent2">
                <a:lumMod val="75000"/>
              </a:schemeClr>
            </a:solidFill>
          </a:ln>
        </p:spPr>
      </p:pic>
      <p:sp>
        <p:nvSpPr>
          <p:cNvPr id="3" name="Footer Placeholder 2"/>
          <p:cNvSpPr>
            <a:spLocks noGrp="1"/>
          </p:cNvSpPr>
          <p:nvPr>
            <p:ph type="ftr" sz="quarter" idx="11"/>
          </p:nvPr>
        </p:nvSpPr>
        <p:spPr/>
        <p:txBody>
          <a:bodyPr/>
          <a:lstStyle/>
          <a:p>
            <a:r>
              <a:rPr lang="en-US" smtClean="0"/>
              <a:t>Compliance 101   November 16, 2009</a:t>
            </a: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143000"/>
          </a:xfrm>
        </p:spPr>
        <p:txBody>
          <a:bodyPr>
            <a:normAutofit/>
          </a:bodyPr>
          <a:lstStyle/>
          <a:p>
            <a:r>
              <a:rPr lang="en-US" dirty="0" smtClean="0">
                <a:solidFill>
                  <a:schemeClr val="tx1">
                    <a:lumMod val="95000"/>
                    <a:lumOff val="5000"/>
                  </a:schemeClr>
                </a:solidFill>
                <a:latin typeface="Calisto MT" pitchFamily="18" charset="0"/>
              </a:rPr>
              <a:t>National Health Care Spending</a:t>
            </a:r>
            <a:endParaRPr lang="en-US" dirty="0">
              <a:solidFill>
                <a:schemeClr val="tx1">
                  <a:lumMod val="95000"/>
                  <a:lumOff val="5000"/>
                </a:schemeClr>
              </a:solidFill>
              <a:latin typeface="Calisto MT" pitchFamily="18" charset="0"/>
            </a:endParaRPr>
          </a:p>
        </p:txBody>
      </p:sp>
      <p:sp>
        <p:nvSpPr>
          <p:cNvPr id="3" name="Content Placeholder 2"/>
          <p:cNvSpPr>
            <a:spLocks noGrp="1"/>
          </p:cNvSpPr>
          <p:nvPr>
            <p:ph sz="quarter" idx="1"/>
          </p:nvPr>
        </p:nvSpPr>
        <p:spPr/>
        <p:txBody>
          <a:bodyPr>
            <a:normAutofit/>
          </a:bodyPr>
          <a:lstStyle/>
          <a:p>
            <a:r>
              <a:rPr lang="en-US" dirty="0" smtClean="0">
                <a:latin typeface="Calibri" pitchFamily="34" charset="0"/>
              </a:rPr>
              <a:t>National health spending is expected to reach $2.5 trillion in 2009, accounting for 17.6 percent of the gross domestic product (GDP). By 2018, national health care expenditures are expected to reach $4.4 trillion—more than double 2007 spending.1 </a:t>
            </a:r>
          </a:p>
          <a:p>
            <a:r>
              <a:rPr lang="en-US" dirty="0" smtClean="0">
                <a:latin typeface="Calibri" pitchFamily="34" charset="0"/>
              </a:rPr>
              <a:t>National health expenditures are expected to increase faster than the growth in GDP: between 2008 and 2018, the average increase in national health expenditures is expected to be 6.2 percent per year, while the GDP is expected to increase only 4.1 percent per year.    </a:t>
            </a:r>
          </a:p>
          <a:p>
            <a:endParaRPr lang="en-US" sz="2000" dirty="0"/>
          </a:p>
        </p:txBody>
      </p:sp>
      <p:sp>
        <p:nvSpPr>
          <p:cNvPr id="4" name="Footer Placeholder 3"/>
          <p:cNvSpPr>
            <a:spLocks noGrp="1"/>
          </p:cNvSpPr>
          <p:nvPr>
            <p:ph type="ftr" sz="quarter" idx="11"/>
          </p:nvPr>
        </p:nvSpPr>
        <p:spPr/>
        <p:txBody>
          <a:bodyPr/>
          <a:lstStyle/>
          <a:p>
            <a:r>
              <a:rPr lang="en-US" smtClean="0"/>
              <a:t>Compliance 101   November 16, 2009</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609600"/>
            <a:ext cx="7772400" cy="5410200"/>
          </a:xfrm>
        </p:spPr>
        <p:txBody>
          <a:bodyPr>
            <a:normAutofit lnSpcReduction="10000"/>
          </a:bodyPr>
          <a:lstStyle/>
          <a:p>
            <a:r>
              <a:rPr lang="en-US" dirty="0" smtClean="0">
                <a:latin typeface="Calibri" pitchFamily="34" charset="0"/>
              </a:rPr>
              <a:t>In just three years, the Medicare and Medicaid programs will account for 50 percent of all national health spending. 1 </a:t>
            </a:r>
          </a:p>
          <a:p>
            <a:r>
              <a:rPr lang="en-US" dirty="0" smtClean="0">
                <a:latin typeface="Calibri" pitchFamily="34" charset="0"/>
              </a:rPr>
              <a:t>Medicare's Hospital Insurance (HI) Trust Fund is expected to pay out more in hospital benefits and other expenditures this year than it receives in taxes and other dedicated revenues.  In addition, the Medicare Supplementary Medical Insurance (SMI) Trust Fund that pays for physician services and the prescription drug benefit will continue to require general revenue financing and charges on beneficiaries that will grow substantially faster than the economy and beneficiary incomes over time.   </a:t>
            </a:r>
          </a:p>
          <a:p>
            <a:pPr lvl="2"/>
            <a:r>
              <a:rPr lang="en-US" dirty="0" smtClean="0">
                <a:latin typeface="Calibri" pitchFamily="34" charset="0"/>
              </a:rPr>
              <a:t>                                                    </a:t>
            </a:r>
            <a:r>
              <a:rPr lang="en-US" b="1" dirty="0" smtClean="0">
                <a:latin typeface="Calibri" pitchFamily="34" charset="0"/>
              </a:rPr>
              <a:t>National Coalition on Health Care </a:t>
            </a:r>
          </a:p>
          <a:p>
            <a:endParaRPr lang="en-US" dirty="0"/>
          </a:p>
        </p:txBody>
      </p:sp>
      <p:sp>
        <p:nvSpPr>
          <p:cNvPr id="4" name="Footer Placeholder 3"/>
          <p:cNvSpPr>
            <a:spLocks noGrp="1"/>
          </p:cNvSpPr>
          <p:nvPr>
            <p:ph type="ftr" sz="quarter" idx="11"/>
          </p:nvPr>
        </p:nvSpPr>
        <p:spPr/>
        <p:txBody>
          <a:bodyPr/>
          <a:lstStyle/>
          <a:p>
            <a:r>
              <a:rPr lang="en-US" smtClean="0"/>
              <a:t>Compliance 101   November 16, 2009</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143000"/>
          </a:xfrm>
        </p:spPr>
        <p:txBody>
          <a:bodyPr/>
          <a:lstStyle/>
          <a:p>
            <a:endParaRPr lang="en-US" dirty="0"/>
          </a:p>
        </p:txBody>
      </p:sp>
      <p:sp>
        <p:nvSpPr>
          <p:cNvPr id="3" name="Content Placeholder 2"/>
          <p:cNvSpPr>
            <a:spLocks noGrp="1"/>
          </p:cNvSpPr>
          <p:nvPr>
            <p:ph sz="quarter" idx="1"/>
          </p:nvPr>
        </p:nvSpPr>
        <p:spPr/>
        <p:txBody>
          <a:bodyPr>
            <a:normAutofit/>
          </a:bodyPr>
          <a:lstStyle/>
          <a:p>
            <a:r>
              <a:rPr lang="en-US" dirty="0" smtClean="0">
                <a:latin typeface="Calibri" pitchFamily="34" charset="0"/>
              </a:rPr>
              <a:t>The average employer-sponsored premium for a family of four costs close to $13,400 a year, and the employee foots about 27 percent of this cost.4  Health insurance costs are the fastest growing expense for employers.  Employer health insurance costs overtook profits in 2008, and the gap grows steadily</a:t>
            </a:r>
          </a:p>
          <a:p>
            <a:r>
              <a:rPr lang="en-US" dirty="0" smtClean="0">
                <a:latin typeface="Calibri" pitchFamily="34" charset="0"/>
              </a:rPr>
              <a:t>Employees have seen their share of job-based coverage increase at nearly the same rate during this period jumping from $1,543 to $3,515.</a:t>
            </a:r>
          </a:p>
          <a:p>
            <a:endParaRPr lang="en-US" dirty="0" smtClean="0"/>
          </a:p>
        </p:txBody>
      </p:sp>
      <p:sp>
        <p:nvSpPr>
          <p:cNvPr id="4" name="Footer Placeholder 3"/>
          <p:cNvSpPr>
            <a:spLocks noGrp="1"/>
          </p:cNvSpPr>
          <p:nvPr>
            <p:ph type="ftr" sz="quarter" idx="11"/>
          </p:nvPr>
        </p:nvSpPr>
        <p:spPr/>
        <p:txBody>
          <a:bodyPr/>
          <a:lstStyle/>
          <a:p>
            <a:r>
              <a:rPr lang="en-US" smtClean="0"/>
              <a:t>Compliance 101   November 16, 2009</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143000"/>
          </a:xfrm>
        </p:spPr>
        <p:txBody>
          <a:bodyPr>
            <a:normAutofit/>
          </a:bodyPr>
          <a:lstStyle/>
          <a:p>
            <a:r>
              <a:rPr lang="en-US" sz="3200" dirty="0" smtClean="0"/>
              <a:t>Alan Yuspeh, JD</a:t>
            </a:r>
            <a:r>
              <a:rPr lang="en-US" sz="2000" dirty="0" smtClean="0"/>
              <a:t>,   Sr VP Ethics, Compliance and Corporate Responsibility</a:t>
            </a:r>
            <a:endParaRPr lang="en-US" sz="2000" dirty="0"/>
          </a:p>
        </p:txBody>
      </p:sp>
      <p:sp>
        <p:nvSpPr>
          <p:cNvPr id="3" name="Content Placeholder 2"/>
          <p:cNvSpPr>
            <a:spLocks noGrp="1"/>
          </p:cNvSpPr>
          <p:nvPr>
            <p:ph sz="quarter" idx="1"/>
          </p:nvPr>
        </p:nvSpPr>
        <p:spPr>
          <a:xfrm>
            <a:off x="914400" y="1981200"/>
            <a:ext cx="7772400" cy="4038600"/>
          </a:xfrm>
        </p:spPr>
        <p:txBody>
          <a:bodyPr>
            <a:normAutofit/>
          </a:bodyPr>
          <a:lstStyle/>
          <a:p>
            <a:r>
              <a:rPr lang="en-US" sz="2400" dirty="0" smtClean="0">
                <a:latin typeface="Calibri" pitchFamily="34" charset="0"/>
              </a:rPr>
              <a:t>Fundamentally, an ethics and compliance program has two purposes: to ensure that all individuals in an organization observe pertinent laws and regulations in their work; and to articulate a broader set of aspirational ethical standards that are well-understood within the organization and become a practical guideline for organization members making decisions that raise ethical concerns. </a:t>
            </a:r>
            <a:endParaRPr lang="en-US" sz="2400" dirty="0">
              <a:latin typeface="Calibri" pitchFamily="34" charset="0"/>
            </a:endParaRPr>
          </a:p>
        </p:txBody>
      </p:sp>
      <p:sp>
        <p:nvSpPr>
          <p:cNvPr id="4" name="Footer Placeholder 3"/>
          <p:cNvSpPr>
            <a:spLocks noGrp="1"/>
          </p:cNvSpPr>
          <p:nvPr>
            <p:ph type="ftr" sz="quarter" idx="11"/>
          </p:nvPr>
        </p:nvSpPr>
        <p:spPr/>
        <p:txBody>
          <a:bodyPr/>
          <a:lstStyle/>
          <a:p>
            <a:r>
              <a:rPr lang="en-US" smtClean="0"/>
              <a:t>Compliance 101   November 16, 2009</a:t>
            </a:r>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Custom 1">
      <a:dk1>
        <a:sysClr val="windowText" lastClr="000000"/>
      </a:dk1>
      <a:lt1>
        <a:sysClr val="window" lastClr="FFFFFF"/>
      </a:lt1>
      <a:dk2>
        <a:srgbClr val="696464"/>
      </a:dk2>
      <a:lt2>
        <a:srgbClr val="E9E5DC"/>
      </a:lt2>
      <a:accent1>
        <a:srgbClr val="FC8C30"/>
      </a:accent1>
      <a:accent2>
        <a:srgbClr val="0D55C9"/>
      </a:accent2>
      <a:accent3>
        <a:srgbClr val="0D55C9"/>
      </a:accent3>
      <a:accent4>
        <a:srgbClr val="DE4A08"/>
      </a:accent4>
      <a:accent5>
        <a:srgbClr val="0D55C9"/>
      </a:accent5>
      <a:accent6>
        <a:srgbClr val="6B9EF1"/>
      </a:accent6>
      <a:hlink>
        <a:srgbClr val="E76A03"/>
      </a:hlink>
      <a:folHlink>
        <a:srgbClr val="DE4A08"/>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84</TotalTime>
  <Words>1781</Words>
  <Application>Microsoft Office PowerPoint</Application>
  <PresentationFormat>On-screen Show (4:3)</PresentationFormat>
  <Paragraphs>239</Paragraphs>
  <Slides>38</Slides>
  <Notes>3</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Equity</vt:lpstr>
      <vt:lpstr> Compliance 101: An Overview of Health Care Compliance and Integrity Programs </vt:lpstr>
      <vt:lpstr>Disclosure</vt:lpstr>
      <vt:lpstr>Presentation Summary</vt:lpstr>
      <vt:lpstr>Why is Compliance a Hot Topic?</vt:lpstr>
      <vt:lpstr>Slide 5</vt:lpstr>
      <vt:lpstr>National Health Care Spending</vt:lpstr>
      <vt:lpstr>Slide 7</vt:lpstr>
      <vt:lpstr>Slide 8</vt:lpstr>
      <vt:lpstr>Alan Yuspeh, JD,   Sr VP Ethics, Compliance and Corporate Responsibility</vt:lpstr>
      <vt:lpstr>Alan Yuspeh, JD,   Sr VP Ethics, Compliance and Corporate Responsibility  (continued)</vt:lpstr>
      <vt:lpstr>Key Challenges</vt:lpstr>
      <vt:lpstr>Perspective  One -  A Contract</vt:lpstr>
      <vt:lpstr>Beyond what’s in the contract…</vt:lpstr>
      <vt:lpstr>Challenges: Business Perception of Compliance</vt:lpstr>
      <vt:lpstr>Credentials</vt:lpstr>
      <vt:lpstr>Current Areas </vt:lpstr>
      <vt:lpstr>Difference  between Criminal and Tort Law</vt:lpstr>
      <vt:lpstr>Difference between Criminal and Tort Law</vt:lpstr>
      <vt:lpstr>FEDERAL ENFORCEMENT AND  THE  FALSE CLAIMS ACT-  and Qui Tam lawsuits (whistleblowers) </vt:lpstr>
      <vt:lpstr>The Program Mission</vt:lpstr>
      <vt:lpstr>7 Common Elements in Compliance Guidelines</vt:lpstr>
      <vt:lpstr>7 Common Elements in Compliance Guidelines</vt:lpstr>
      <vt:lpstr>7 Common Elements in Compliance Guidelines</vt:lpstr>
      <vt:lpstr>Federal Guidelines</vt:lpstr>
      <vt:lpstr>A Federal Priority</vt:lpstr>
      <vt:lpstr>A Federal Apparatus is now in place</vt:lpstr>
      <vt:lpstr>Government Programs with Active enforcement</vt:lpstr>
      <vt:lpstr>It’s important for everyone to know the rules</vt:lpstr>
      <vt:lpstr>Penalties for non-compliance</vt:lpstr>
      <vt:lpstr>Trends – Sophisticated Analysis and Monitoring</vt:lpstr>
      <vt:lpstr>Pfizer Settlement - 2009</vt:lpstr>
      <vt:lpstr>   </vt:lpstr>
      <vt:lpstr>May 20, 2009</vt:lpstr>
      <vt:lpstr>FERA</vt:lpstr>
      <vt:lpstr>Watch America’s Affordable Health Choices Act of 2009</vt:lpstr>
      <vt:lpstr>Case states that Compliance role must be both  proactive and reactive</vt:lpstr>
      <vt:lpstr>Slide 37</vt:lpstr>
      <vt:lpstr>When you start your career …</vt:lpstr>
    </vt:vector>
  </TitlesOfParts>
  <Company>J.H. Miller Health Sciences Center, UF</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Compliance 101: An Overview of Health Care Integrity Programs </dc:title>
  <dc:creator>nwt</dc:creator>
  <cp:lastModifiedBy>Robert G. Garrigues</cp:lastModifiedBy>
  <cp:revision>17</cp:revision>
  <dcterms:created xsi:type="dcterms:W3CDTF">2009-11-12T15:15:34Z</dcterms:created>
  <dcterms:modified xsi:type="dcterms:W3CDTF">2009-11-12T17:19:19Z</dcterms:modified>
</cp:coreProperties>
</file>