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B6129-F6B4-4FF5-8B2D-29FED1AFB595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CEB6-DBC0-483E-912A-1DA2D378F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8CEB6-DBC0-483E-912A-1DA2D378F39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8CEB6-DBC0-483E-912A-1DA2D378F39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3D7F-BBB8-4333-BAC4-3DE0F1520CD4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717-62A4-4AC2-93F2-32803A6AB5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3D7F-BBB8-4333-BAC4-3DE0F1520CD4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717-62A4-4AC2-93F2-32803A6AB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3D7F-BBB8-4333-BAC4-3DE0F1520CD4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717-62A4-4AC2-93F2-32803A6AB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3D7F-BBB8-4333-BAC4-3DE0F1520CD4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717-62A4-4AC2-93F2-32803A6AB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3D7F-BBB8-4333-BAC4-3DE0F1520CD4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C42D717-62A4-4AC2-93F2-32803A6AB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3D7F-BBB8-4333-BAC4-3DE0F1520CD4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717-62A4-4AC2-93F2-32803A6AB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3D7F-BBB8-4333-BAC4-3DE0F1520CD4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717-62A4-4AC2-93F2-32803A6AB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3D7F-BBB8-4333-BAC4-3DE0F1520CD4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717-62A4-4AC2-93F2-32803A6AB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3D7F-BBB8-4333-BAC4-3DE0F1520CD4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717-62A4-4AC2-93F2-32803A6AB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3D7F-BBB8-4333-BAC4-3DE0F1520CD4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717-62A4-4AC2-93F2-32803A6AB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3D7F-BBB8-4333-BAC4-3DE0F1520CD4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717-62A4-4AC2-93F2-32803A6AB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423D7F-BBB8-4333-BAC4-3DE0F1520CD4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C42D717-62A4-4AC2-93F2-32803A6AB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7851648" cy="2971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Patient Protection and Affordable Care Act (Public Law 111-148)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 err="1" smtClean="0"/>
              <a:t>Obamacare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Patient-Centered Outcomes Research Institute</a:t>
            </a:r>
          </a:p>
          <a:p>
            <a:endParaRPr lang="en-US" dirty="0" smtClean="0"/>
          </a:p>
          <a:p>
            <a:r>
              <a:rPr lang="en-US" dirty="0" smtClean="0"/>
              <a:t>Established to contract with federal agencies or the private sector for comparative effectiveness research.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Fiscal Year 2010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Tax Changes on Health Care Savings Accounts</a:t>
            </a:r>
          </a:p>
          <a:p>
            <a:endParaRPr lang="en-US" dirty="0" smtClean="0"/>
          </a:p>
          <a:p>
            <a:r>
              <a:rPr lang="en-US" dirty="0" smtClean="0"/>
              <a:t>Federal taxes on individuals whop spend money from health care savings accounts on ineligible medical expenses doubles to 20%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2011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Medicare “Doughnut Hole”</a:t>
            </a:r>
          </a:p>
          <a:p>
            <a:endParaRPr lang="en-US" dirty="0" smtClean="0"/>
          </a:p>
          <a:p>
            <a:r>
              <a:rPr lang="en-US" dirty="0" smtClean="0"/>
              <a:t>Drug companies would provide a 50% discount on brand name drugs for seniors who face a gap in drug coverage.  More subsidies would be phased in through 2020 when the coverage gap would close.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 2011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Long-Term Care</a:t>
            </a:r>
          </a:p>
          <a:p>
            <a:endParaRPr lang="en-US" dirty="0" smtClean="0"/>
          </a:p>
          <a:p>
            <a:r>
              <a:rPr lang="en-US" dirty="0" smtClean="0"/>
              <a:t>A voluntary long-term care program called CLASS would be created.  After at least 5 years of contributions, enrollees would be entitled to a $50-a-day cash benefit to pay for long-term care.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2011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Insurance Rebates</a:t>
            </a:r>
          </a:p>
          <a:p>
            <a:endParaRPr lang="en-US" dirty="0" smtClean="0"/>
          </a:p>
          <a:p>
            <a:r>
              <a:rPr lang="en-US" dirty="0" smtClean="0"/>
              <a:t>Health insurance companies would be required to provide rebates to enrollees if they spent less than 80% on individual or small group plans and 85% for large group plans, of their premium dollars on health care as opposed to administrative costs.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2011 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70916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Physician Quality Reporting Initiative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Effective 2011-2014 with 1% bonus in 2011 and 0.5 for the remaining years.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2011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Liability Reforms</a:t>
            </a:r>
          </a:p>
          <a:p>
            <a:endParaRPr lang="en-US" dirty="0" smtClean="0"/>
          </a:p>
          <a:p>
            <a:r>
              <a:rPr lang="en-US" dirty="0" smtClean="0"/>
              <a:t>Authorizes grants to states for demonstration projects to evaluate alternative liability reform models.  Authorized for 5 fiscal years.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Fiscal year 2011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Community Health Centers</a:t>
            </a:r>
          </a:p>
          <a:p>
            <a:endParaRPr lang="en-US" dirty="0" smtClean="0"/>
          </a:p>
          <a:p>
            <a:r>
              <a:rPr lang="en-US" dirty="0" smtClean="0"/>
              <a:t>Funding would increases to $11 billion for community health centers that provide medical to patients who can’t afford it.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October 2, 2011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New Annual Fee on Drug Makers</a:t>
            </a:r>
          </a:p>
          <a:p>
            <a:endParaRPr lang="en-US" dirty="0" smtClean="0"/>
          </a:p>
          <a:p>
            <a:r>
              <a:rPr lang="en-US" dirty="0" smtClean="0"/>
              <a:t>A total annual fee of $2.8 billion would be imposed on pharmaceutical </a:t>
            </a:r>
            <a:r>
              <a:rPr lang="en-US" dirty="0" err="1" smtClean="0"/>
              <a:t>manufactuers</a:t>
            </a:r>
            <a:r>
              <a:rPr lang="en-US" dirty="0" smtClean="0"/>
              <a:t>.  It would increase to $3 billion </a:t>
            </a:r>
            <a:r>
              <a:rPr lang="en-US" dirty="0" err="1" smtClean="0"/>
              <a:t>iin</a:t>
            </a:r>
            <a:r>
              <a:rPr lang="en-US" dirty="0" smtClean="0"/>
              <a:t> 2014-16, $4 Billion in 2018 and $2.8 billion in 2019 and later.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2012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Accountable Care Organizations</a:t>
            </a:r>
          </a:p>
          <a:p>
            <a:endParaRPr lang="en-US" dirty="0" smtClean="0"/>
          </a:p>
          <a:p>
            <a:r>
              <a:rPr lang="en-US" dirty="0" smtClean="0"/>
              <a:t>Allows providers organized as accountable care organizations (ACOs) to share in the cost savings achieved for Medicare as a means to encourage efficiencies and improve quality.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2012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Immediately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Medicare   Drug Rebates</a:t>
            </a:r>
          </a:p>
          <a:p>
            <a:endParaRPr lang="en-US" dirty="0" smtClean="0"/>
          </a:p>
          <a:p>
            <a:r>
              <a:rPr lang="en-US" dirty="0" smtClean="0"/>
              <a:t>Medicare patients who face a gap in prescription drug coverage would received a one-year, $250 rebate to help pay for medication.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Immediately effective  (expires March 2011)       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Hospital Readmissions Penalty</a:t>
            </a:r>
          </a:p>
          <a:p>
            <a:endParaRPr lang="en-US" dirty="0" smtClean="0"/>
          </a:p>
          <a:p>
            <a:r>
              <a:rPr lang="en-US" dirty="0" smtClean="0"/>
              <a:t>Directs CMS to track hospital readmission rates for certain high-cost conditions and reduces Medicare payments for hospitals with the highest readmission </a:t>
            </a:r>
            <a:r>
              <a:rPr lang="en-US" dirty="0" smtClean="0"/>
              <a:t>rates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October 2, 2012</a:t>
            </a:r>
            <a:endParaRPr lang="en-US" dirty="0" smtClean="0">
              <a:solidFill>
                <a:srgbClr val="00B0F0"/>
              </a:solidFill>
            </a:endParaRPr>
          </a:p>
          <a:p>
            <a:endParaRPr lang="en-US" dirty="0" smtClean="0"/>
          </a:p>
          <a:p>
            <a:pPr>
              <a:buNone/>
            </a:pPr>
            <a:endParaRPr lang="en-US" strike="sngStrike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Value-Based Purchasing Program</a:t>
            </a:r>
          </a:p>
          <a:p>
            <a:endParaRPr lang="en-US" dirty="0" smtClean="0"/>
          </a:p>
          <a:p>
            <a:r>
              <a:rPr lang="en-US" dirty="0" smtClean="0"/>
              <a:t>Establishes a value-based purchasing program for acute care hospitals based on performance on quality measures.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October 1,2012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Contribution limits on health care savings accounts.</a:t>
            </a:r>
          </a:p>
          <a:p>
            <a:endParaRPr lang="en-US" dirty="0" smtClean="0"/>
          </a:p>
          <a:p>
            <a:r>
              <a:rPr lang="en-US" dirty="0" smtClean="0"/>
              <a:t>The limit on how much individuals can contribute  to flexible savings accounts would be set at $2,500.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2013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Physician Performance Reporting</a:t>
            </a:r>
          </a:p>
          <a:p>
            <a:endParaRPr lang="en-US" dirty="0" smtClean="0"/>
          </a:p>
          <a:p>
            <a:r>
              <a:rPr lang="en-US" dirty="0" smtClean="0"/>
              <a:t>Public reporting of physician performance information starts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January, 2013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Itemized Deductions for Unreimbursed Medical Expenses</a:t>
            </a:r>
          </a:p>
          <a:p>
            <a:endParaRPr lang="en-US" dirty="0" smtClean="0"/>
          </a:p>
          <a:p>
            <a:r>
              <a:rPr lang="en-US" dirty="0" smtClean="0"/>
              <a:t>The threshold for deducting such expenses would increase from 7.5% of adjusted gross income to 10%.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2013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Medicare Taxes</a:t>
            </a:r>
          </a:p>
          <a:p>
            <a:endParaRPr lang="en-US" dirty="0" smtClean="0"/>
          </a:p>
          <a:p>
            <a:r>
              <a:rPr lang="en-US" dirty="0" smtClean="0"/>
              <a:t>The Medicare tax rate would increase from 1.45% to 2.35% on earnings over $200,000 for individuals and $250,000 for families.  Also a 3.8% Medicare Tax is imposed on unearned income.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 2013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2913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Pilot Program on Payment Bundling</a:t>
            </a:r>
          </a:p>
          <a:p>
            <a:endParaRPr lang="en-US" dirty="0" smtClean="0"/>
          </a:p>
          <a:p>
            <a:r>
              <a:rPr lang="en-US" dirty="0" smtClean="0"/>
              <a:t>Establishes a Medicare pilot program on payment bundling for acute, inpatient hospital services, physician services, outpatient hospital services and post-acute care services.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2013 w/expansion in 2016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Individual Mandate</a:t>
            </a:r>
          </a:p>
          <a:p>
            <a:endParaRPr lang="en-US" dirty="0" smtClean="0"/>
          </a:p>
          <a:p>
            <a:r>
              <a:rPr lang="en-US" dirty="0" smtClean="0"/>
              <a:t>Most Americans will be required to buy health insurance or pay fines of $95 per individual up to $285 per family or 1% of taxable household income, whichever is greater.  Increases to $352/$975 or 2% of taxable income in 2015 and $695/$2,085 or 2.5% of  taxable income in 2016.  Fee is adjusted for inflation after 2016.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2014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Employer Requirement Penalty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Companies with 50 or more employees would pay a fine if any of their full-time employees qualified for federal health care subsidies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2014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Medicaid Expansion</a:t>
            </a:r>
          </a:p>
          <a:p>
            <a:endParaRPr lang="en-US" dirty="0" smtClean="0"/>
          </a:p>
          <a:p>
            <a:r>
              <a:rPr lang="en-US" dirty="0" smtClean="0"/>
              <a:t>Increases the income eligibility to 133% of the federal poverty level, or $29,327 for a family of four.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2014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Immediately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Tanning Salon Tax</a:t>
            </a:r>
          </a:p>
          <a:p>
            <a:endParaRPr lang="en-US" dirty="0" smtClean="0"/>
          </a:p>
          <a:p>
            <a:r>
              <a:rPr lang="en-US" dirty="0" smtClean="0"/>
              <a:t>A tax of 10% would be imposed on the cost of indoor tanning services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Business Tax Credit.</a:t>
            </a:r>
          </a:p>
          <a:p>
            <a:endParaRPr lang="en-US" dirty="0" smtClean="0"/>
          </a:p>
          <a:p>
            <a:r>
              <a:rPr lang="en-US" dirty="0" smtClean="0"/>
              <a:t>Small businesses with 25 or less employees and average wages of $40,000 would receive tax credits to help provide insurance to </a:t>
            </a:r>
            <a:r>
              <a:rPr lang="en-US" dirty="0" smtClean="0"/>
              <a:t>employees . Tax credit would be up to 35% of employer’s contribution if employer pays 50% of total premium cost.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Annual Caps</a:t>
            </a:r>
          </a:p>
          <a:p>
            <a:endParaRPr lang="en-US" dirty="0" smtClean="0"/>
          </a:p>
          <a:p>
            <a:r>
              <a:rPr lang="en-US" dirty="0" smtClean="0"/>
              <a:t>No annual limits on dollar value of coverage.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2014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Additional Insurance Market Reforms</a:t>
            </a:r>
          </a:p>
          <a:p>
            <a:endParaRPr lang="en-US" dirty="0" smtClean="0"/>
          </a:p>
          <a:p>
            <a:r>
              <a:rPr lang="en-US" dirty="0" smtClean="0"/>
              <a:t>Requires guarantee issue and </a:t>
            </a:r>
            <a:r>
              <a:rPr lang="en-US" dirty="0" err="1" smtClean="0"/>
              <a:t>renewabilitiy</a:t>
            </a:r>
            <a:r>
              <a:rPr lang="en-US" dirty="0" smtClean="0"/>
              <a:t>, limited rate variation, risk adjustment in the individual/small group markets, no pre-existing exclusions (adults), limits waiting periods to 90 days.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2014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Federal Subsidies</a:t>
            </a:r>
          </a:p>
          <a:p>
            <a:endParaRPr lang="en-US" dirty="0" smtClean="0"/>
          </a:p>
          <a:p>
            <a:r>
              <a:rPr lang="en-US" dirty="0" smtClean="0"/>
              <a:t>Federal subsidies, which vary based on household income, would help offset the cost of buying insurance, for Americans and legal residents that qualify.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2014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Annual Fee on Insurance Companies</a:t>
            </a:r>
          </a:p>
          <a:p>
            <a:endParaRPr lang="en-US" dirty="0" smtClean="0"/>
          </a:p>
          <a:p>
            <a:r>
              <a:rPr lang="en-US" dirty="0" smtClean="0"/>
              <a:t>An annual fee totaling $8 billion would be imposed on health insurance companies.  The fee increases to $11.3 billion in 2015-16, $13 billion in 2017, and $14.3 billion in 2018.  For years after, the fee will be based on the previous year and adjusted for the premium  growth rate.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2014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Health Insurance Exchanges</a:t>
            </a:r>
          </a:p>
          <a:p>
            <a:endParaRPr lang="en-US" dirty="0" smtClean="0"/>
          </a:p>
          <a:p>
            <a:r>
              <a:rPr lang="en-US" dirty="0" smtClean="0"/>
              <a:t>A state-based health care exchange would be created (marketplace where uninsured individuals and small businesses could comparison shop for insurance policies)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2014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New Value-based Payment Modifier</a:t>
            </a:r>
          </a:p>
          <a:p>
            <a:endParaRPr lang="en-US" dirty="0" smtClean="0"/>
          </a:p>
          <a:p>
            <a:r>
              <a:rPr lang="en-US" dirty="0" smtClean="0"/>
              <a:t>Initial implementation of a value-based payment modifier to the Medicare  Physician Fee Schedule based on relative quality compared to relative cost.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2014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January 1, 2017 for all physicians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Premium and Cost-Sharing Subsidies</a:t>
            </a:r>
          </a:p>
          <a:p>
            <a:endParaRPr lang="en-US" dirty="0" smtClean="0"/>
          </a:p>
          <a:p>
            <a:r>
              <a:rPr lang="en-US" dirty="0" smtClean="0"/>
              <a:t>Provides subsidies for individuals and families earning up to 400% of the FPL to purchase health insurance.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2014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Independent Payment Advisory Board</a:t>
            </a:r>
          </a:p>
          <a:p>
            <a:endParaRPr lang="en-US" dirty="0" smtClean="0"/>
          </a:p>
          <a:p>
            <a:r>
              <a:rPr lang="en-US" dirty="0" smtClean="0"/>
              <a:t>First implementation year of IPAB Medicare cost reduction recommendations.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2015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Multi-State Compacts</a:t>
            </a:r>
          </a:p>
          <a:p>
            <a:endParaRPr lang="en-US" dirty="0" smtClean="0"/>
          </a:p>
          <a:p>
            <a:r>
              <a:rPr lang="en-US" dirty="0" smtClean="0"/>
              <a:t>Multi-state compacts allow insurers to sell policies across state lines. (regulations issued by July 1, 2013)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2016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Excise Tax on High Cost Insurance Plans</a:t>
            </a:r>
          </a:p>
          <a:p>
            <a:endParaRPr lang="en-US" dirty="0" smtClean="0"/>
          </a:p>
          <a:p>
            <a:r>
              <a:rPr lang="en-US" dirty="0" smtClean="0"/>
              <a:t>A 40% excise tax would be imposed on health care plans that cost more than $12,000 for individual coverage and $27,500 for family coverage.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January 1, 2018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Temporary Reinsurance Program</a:t>
            </a:r>
          </a:p>
          <a:p>
            <a:endParaRPr lang="en-US" dirty="0" smtClean="0"/>
          </a:p>
          <a:p>
            <a:r>
              <a:rPr lang="en-US" dirty="0" smtClean="0"/>
              <a:t>$5 billion temporary reinsurance program would be created for employers to provide health care coverage for retirees over the age of 55 who are not eligible for Medicare.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June 2010 (expires Jan. 1, 2014)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Temporary High-Risk Insurance Pool</a:t>
            </a:r>
          </a:p>
          <a:p>
            <a:endParaRPr lang="en-US" dirty="0" smtClean="0"/>
          </a:p>
          <a:p>
            <a:r>
              <a:rPr lang="en-US" dirty="0" smtClean="0"/>
              <a:t>$5 billion temporary national high-risk insurance  pool  would be created for employers to provide  health care coverage to individuals with pre-existing conditions who have been uninsured for at least 6 months.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June 2010 (expires Jan 1, 2014)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Pre-existing Conditions</a:t>
            </a:r>
          </a:p>
          <a:p>
            <a:endParaRPr lang="en-US" dirty="0" smtClean="0"/>
          </a:p>
          <a:p>
            <a:r>
              <a:rPr lang="en-US" dirty="0" smtClean="0"/>
              <a:t>Insurance companies would be barred from denying coverage to children who have pre-existing  medical conditions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September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Adult Dependent Children</a:t>
            </a:r>
          </a:p>
          <a:p>
            <a:endParaRPr lang="en-US" dirty="0" smtClean="0"/>
          </a:p>
          <a:p>
            <a:r>
              <a:rPr lang="en-US" dirty="0" smtClean="0"/>
              <a:t>Insurance companies would have to provide coverage dependent children up to the age of 26.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September 2010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Insurance Coverage Limits</a:t>
            </a:r>
          </a:p>
          <a:p>
            <a:endParaRPr lang="en-US" dirty="0" smtClean="0"/>
          </a:p>
          <a:p>
            <a:r>
              <a:rPr lang="en-US" dirty="0" smtClean="0"/>
              <a:t>Insurance  plans would be prohibited from imposing lifetime caps on coverage and from denying coverage except in cases of fraud.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September , 2010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Preventive Services</a:t>
            </a:r>
          </a:p>
          <a:p>
            <a:endParaRPr lang="en-US" dirty="0" smtClean="0"/>
          </a:p>
          <a:p>
            <a:r>
              <a:rPr lang="en-US" dirty="0" smtClean="0"/>
              <a:t>Health insurance plans would be required to cover preventive services such as immunizations for children and cancer screenings for women.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September 2010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190</TotalTime>
  <Words>1351</Words>
  <Application>Microsoft Office PowerPoint</Application>
  <PresentationFormat>On-screen Show (4:3)</PresentationFormat>
  <Paragraphs>233</Paragraphs>
  <Slides>39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Apex</vt:lpstr>
      <vt:lpstr>Patient Protection and Affordable Care Act (Public Law 111-148) “Obamacare”</vt:lpstr>
      <vt:lpstr>Immediately</vt:lpstr>
      <vt:lpstr>Immediately</vt:lpstr>
      <vt:lpstr>2010</vt:lpstr>
      <vt:lpstr>2010</vt:lpstr>
      <vt:lpstr>2010</vt:lpstr>
      <vt:lpstr>2010</vt:lpstr>
      <vt:lpstr>2010</vt:lpstr>
      <vt:lpstr>2010</vt:lpstr>
      <vt:lpstr>Slide 10</vt:lpstr>
      <vt:lpstr>2011</vt:lpstr>
      <vt:lpstr>2011</vt:lpstr>
      <vt:lpstr>2011</vt:lpstr>
      <vt:lpstr>2011</vt:lpstr>
      <vt:lpstr>2011</vt:lpstr>
      <vt:lpstr>2011</vt:lpstr>
      <vt:lpstr>2011</vt:lpstr>
      <vt:lpstr>2012</vt:lpstr>
      <vt:lpstr>2012</vt:lpstr>
      <vt:lpstr>2012</vt:lpstr>
      <vt:lpstr>2012</vt:lpstr>
      <vt:lpstr>2013</vt:lpstr>
      <vt:lpstr>2013</vt:lpstr>
      <vt:lpstr>2013</vt:lpstr>
      <vt:lpstr>2013</vt:lpstr>
      <vt:lpstr>2913</vt:lpstr>
      <vt:lpstr>2014</vt:lpstr>
      <vt:lpstr>2014</vt:lpstr>
      <vt:lpstr>2014</vt:lpstr>
      <vt:lpstr>2014</vt:lpstr>
      <vt:lpstr>2014</vt:lpstr>
      <vt:lpstr>2014</vt:lpstr>
      <vt:lpstr>2014</vt:lpstr>
      <vt:lpstr>2014</vt:lpstr>
      <vt:lpstr>2014</vt:lpstr>
      <vt:lpstr>2014</vt:lpstr>
      <vt:lpstr>2015</vt:lpstr>
      <vt:lpstr>2016</vt:lpstr>
      <vt:lpstr>2018</vt:lpstr>
    </vt:vector>
  </TitlesOfParts>
  <Company>College of Public Health &amp; Health Professions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Protection and Affordable Care Act (Public Law 111-148) “Obamacare”</dc:title>
  <dc:creator>Robert G. Garrigues</dc:creator>
  <cp:lastModifiedBy>Robert G. Garrigues</cp:lastModifiedBy>
  <cp:revision>22</cp:revision>
  <dcterms:created xsi:type="dcterms:W3CDTF">2010-11-10T15:32:54Z</dcterms:created>
  <dcterms:modified xsi:type="dcterms:W3CDTF">2010-11-12T15:21:53Z</dcterms:modified>
</cp:coreProperties>
</file>